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95" r:id="rId3"/>
    <p:sldId id="278" r:id="rId4"/>
    <p:sldId id="296" r:id="rId5"/>
    <p:sldId id="297" r:id="rId6"/>
    <p:sldId id="280" r:id="rId7"/>
    <p:sldId id="286" r:id="rId8"/>
    <p:sldId id="298" r:id="rId9"/>
    <p:sldId id="299" r:id="rId10"/>
    <p:sldId id="281" r:id="rId11"/>
    <p:sldId id="285" r:id="rId12"/>
    <p:sldId id="293" r:id="rId13"/>
    <p:sldId id="271" r:id="rId14"/>
    <p:sldId id="269" r:id="rId15"/>
    <p:sldId id="302" r:id="rId16"/>
    <p:sldId id="300" r:id="rId17"/>
    <p:sldId id="307" r:id="rId18"/>
    <p:sldId id="287" r:id="rId19"/>
    <p:sldId id="289" r:id="rId20"/>
    <p:sldId id="288" r:id="rId21"/>
    <p:sldId id="304" r:id="rId22"/>
    <p:sldId id="292" r:id="rId23"/>
    <p:sldId id="282" r:id="rId24"/>
    <p:sldId id="273" r:id="rId25"/>
    <p:sldId id="275" r:id="rId26"/>
    <p:sldId id="276" r:id="rId27"/>
    <p:sldId id="263" r:id="rId28"/>
    <p:sldId id="264" r:id="rId29"/>
    <p:sldId id="306" r:id="rId30"/>
    <p:sldId id="283" r:id="rId3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2F528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44" autoAdjust="0"/>
    <p:restoredTop sz="94382"/>
  </p:normalViewPr>
  <p:slideViewPr>
    <p:cSldViewPr snapToGrid="0" snapToObjects="1">
      <p:cViewPr varScale="1">
        <p:scale>
          <a:sx n="85" d="100"/>
          <a:sy n="85" d="100"/>
        </p:scale>
        <p:origin x="19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AC63E8-C9BA-724E-976F-304F733D6D59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A9275-54D2-9046-B577-A08ED45F115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0326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A9275-54D2-9046-B577-A08ED45F115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3762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A9275-54D2-9046-B577-A08ED45F115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7870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EA9275-54D2-9046-B577-A08ED45F115A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632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69C38-9EA8-774E-A785-487A66D7DF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D8F1C5-451E-CE44-9663-38E3037B8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675D00-25EB-1D44-A615-765BD7225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0F67DC-577D-0C4E-B15A-017CB04FD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6659F0-4E83-2D46-B54C-FCB8A9FFD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405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F8285-893A-C146-AB32-8AAA461DD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75664B-5141-DA4D-80B9-B72C8AD88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48D87A-BEFB-5E48-92D7-6FFB2A28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198C85-41A4-D848-B34F-47155C42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6B76BA-BA49-6640-9C2E-2C4D76F64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446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FB47D04-D1B0-1043-9876-DD73D94414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DD5123-B543-F244-9D78-EA85CE5A2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BA02B-7FF6-AD48-98B5-8244FB241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D65A22-A6CA-5848-93C5-9FB6E3E1A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F0BD0-2259-2749-A0FD-1B49F750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5548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B34C1C-B1D8-CF46-9942-19A74373A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14793-CDCB-064B-B364-3FAB154EB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770B2D-B240-3D44-8D4F-80EA05FF9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3AF70-4C54-9D4D-9FB5-E7BAF6564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09E93E-CE5B-DB4D-B183-4106F92BD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19389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17F3A3-D529-BC47-8563-24C3B0F34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BC574B-EC7B-2248-B28D-9C3EBEA60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119CD1-F4B1-4942-9C1D-7FFF7D538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3B29A5-BEF8-DC43-90AE-43073CA32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12DBD5-B217-A241-8682-56D25DE43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5326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4CC31-91B3-EF46-9F8D-B22157BD1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E5E40-6E9E-AB45-A069-E4BDE7730B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88E3D6-ACAA-0F41-8ED5-C8EF7245C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8ACECA-F066-0F4A-957D-85052BD21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75C7FF-07E9-D74B-B9A3-A537833E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F9A8D9-11AD-F94A-98EE-B5A58332F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278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D74166-3BAB-BB48-B803-2FFBA0F4F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8F11BB-9039-1A47-B577-9BBA155F6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F42C504-2481-3348-AEB8-C297DB263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0817B2E-4E8B-3E41-9B71-F317EF7750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4108C5-71E5-8347-ADFA-4FACD0D82D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2236DB4-3265-8A42-AD09-533C289B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149BDB-A1B0-E548-A2DB-71D4E88C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75C4916-0EC6-804A-BBA5-9BBA467A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1131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2A83E-7BDF-C940-BBA6-4FF6EE9A8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4743773-C423-4146-AF52-63E7BBDE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44EA703-11CF-7442-828A-C6C20974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1C1BC3-C390-EA4A-9EE1-67EC36C3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463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0F1F7C-30C0-6447-8BC2-539605F8D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D6270E5-D861-F948-9EED-E40E93E87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5BA70A-3AAA-A042-B87B-04C18665D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0327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42FAE-CB1C-A346-99C2-4EF9BD5F9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AA600-C9FC-5E4B-BFFD-F12EB68FA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B9A5A3-62A1-3943-B5FD-B54DCE960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B3CEB5-7DF5-E842-A56B-4A9EC70F1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594C2E-4091-7F40-8895-0DF818984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47C2F8-5A84-324F-AB65-FD5F2FC4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917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E9438-8D27-744B-AD59-5069D4E3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285B334-EAF0-544B-A177-F45220F22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69E678-B47E-6142-8733-2E1D6AE7D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2E5EE2-8528-5142-8361-8EBC12EA2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94924C-59DA-AE46-A952-E39CF8D4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DF7DF6-B63D-214D-B7AA-B66DA3366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7577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C0DB14-11AC-1D47-BE7B-4DF72B544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059454-FEAB-3E40-8122-AB959308C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22553-42D0-0642-B235-2A6846D5F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D4D9B-4B53-BE4F-B101-662F4C624B1C}" type="datetimeFigureOut">
              <a:rPr kumimoji="1" lang="ko-Kore-KR" altLang="en-US" smtClean="0"/>
              <a:t>2020. 9. 21.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16DD28-22FA-7B4E-9C10-551B094D55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715444-5C72-7C43-94AA-FC3D4A40BA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611D8E-1E49-0B4E-A74C-524B9632A73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81169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jp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건물, 창문이(가) 표시된 사진&#10;&#10;자동 생성된 설명">
            <a:extLst>
              <a:ext uri="{FF2B5EF4-FFF2-40B4-BE49-F238E27FC236}">
                <a16:creationId xmlns:a16="http://schemas.microsoft.com/office/drawing/2014/main" id="{40E97FE0-71E2-406D-8B37-138AB1D4C3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b="4207"/>
          <a:stretch/>
        </p:blipFill>
        <p:spPr>
          <a:xfrm>
            <a:off x="0" y="-1"/>
            <a:ext cx="6764278" cy="6858001"/>
          </a:xfrm>
          <a:prstGeom prst="rect">
            <a:avLst/>
          </a:prstGeom>
        </p:spPr>
      </p:pic>
      <p:sp>
        <p:nvSpPr>
          <p:cNvPr id="13" name="부제목 2">
            <a:extLst>
              <a:ext uri="{FF2B5EF4-FFF2-40B4-BE49-F238E27FC236}">
                <a16:creationId xmlns:a16="http://schemas.microsoft.com/office/drawing/2014/main" id="{88E97F37-850F-4F4B-ABC6-B21EA0688769}"/>
              </a:ext>
            </a:extLst>
          </p:cNvPr>
          <p:cNvSpPr txBox="1">
            <a:spLocks/>
          </p:cNvSpPr>
          <p:nvPr/>
        </p:nvSpPr>
        <p:spPr>
          <a:xfrm>
            <a:off x="7644384" y="5491478"/>
            <a:ext cx="3991864" cy="806545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accent4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애 플 민 트</a:t>
            </a:r>
            <a:endParaRPr lang="en-US" altLang="ko-KR" sz="2000" dirty="0">
              <a:solidFill>
                <a:schemeClr val="accent4"/>
              </a:solidFill>
              <a:latin typeface="정부상징 부처명_16040911" panose="02020503020101020101" pitchFamily="18" charset="-127"/>
              <a:ea typeface="정부상징 부처명_16040911" panose="02020503020101020101" pitchFamily="18" charset="-127"/>
            </a:endParaRPr>
          </a:p>
          <a:p>
            <a:r>
              <a:rPr lang="ko-KR" altLang="en-US" sz="2000" dirty="0">
                <a:solidFill>
                  <a:schemeClr val="bg2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박지원 </a:t>
            </a:r>
            <a:r>
              <a:rPr lang="en-US" altLang="ko-KR" sz="2000" dirty="0">
                <a:solidFill>
                  <a:schemeClr val="bg2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|</a:t>
            </a:r>
            <a:r>
              <a:rPr lang="ko-KR" altLang="en-US" sz="2000" dirty="0">
                <a:solidFill>
                  <a:schemeClr val="bg2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 박윤정 </a:t>
            </a:r>
            <a:r>
              <a:rPr lang="en-US" altLang="ko-KR" sz="2000" dirty="0">
                <a:solidFill>
                  <a:schemeClr val="bg2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|</a:t>
            </a:r>
            <a:r>
              <a:rPr lang="ko-KR" altLang="en-US" sz="2000" dirty="0">
                <a:solidFill>
                  <a:schemeClr val="bg2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 </a:t>
            </a:r>
            <a:r>
              <a:rPr lang="ko-KR" altLang="en-US" sz="2000" dirty="0" err="1">
                <a:solidFill>
                  <a:schemeClr val="bg2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유찬미</a:t>
            </a:r>
            <a:r>
              <a:rPr lang="ko-KR" altLang="en-US" sz="2000" dirty="0">
                <a:solidFill>
                  <a:schemeClr val="bg2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 </a:t>
            </a:r>
            <a:r>
              <a:rPr lang="en-US" altLang="ko-KR" sz="2000" dirty="0">
                <a:solidFill>
                  <a:schemeClr val="bg2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|</a:t>
            </a:r>
            <a:r>
              <a:rPr lang="ko-KR" altLang="en-US" sz="2000" dirty="0">
                <a:solidFill>
                  <a:schemeClr val="bg2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 진은정</a:t>
            </a:r>
            <a:endParaRPr kumimoji="1" lang="ko-Kore-KR" altLang="en-US" sz="2000" dirty="0">
              <a:solidFill>
                <a:schemeClr val="bg2"/>
              </a:solidFill>
              <a:latin typeface="정부상징 부처명_16040911" panose="02020503020101020101" pitchFamily="18" charset="-127"/>
              <a:ea typeface="정부상징 부처명_16040911" panose="0202050302010102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F3A8EAB-1791-D946-A987-9CD87EC97A0C}"/>
              </a:ext>
            </a:extLst>
          </p:cNvPr>
          <p:cNvSpPr/>
          <p:nvPr/>
        </p:nvSpPr>
        <p:spPr>
          <a:xfrm>
            <a:off x="29980" y="2206011"/>
            <a:ext cx="12192000" cy="230832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kumimoji="1" lang="en-US" altLang="ko-KR" sz="1000" b="1" dirty="0">
              <a:ln w="9525">
                <a:solidFill>
                  <a:schemeClr val="accent4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kumimoji="1" lang="ko-KR" altLang="en-US" sz="6000" b="1" dirty="0">
                <a:ln w="9525">
                  <a:solidFill>
                    <a:schemeClr val="accent4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안전한 민족 대이동을 준비하라</a:t>
            </a:r>
            <a:r>
              <a:rPr kumimoji="1" lang="en-US" altLang="ko-KR" sz="6000" b="1" dirty="0">
                <a:ln w="9525">
                  <a:solidFill>
                    <a:schemeClr val="accent4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!</a:t>
            </a:r>
            <a:endParaRPr kumimoji="1" lang="en-US" altLang="ko-KR" sz="3700" b="1" dirty="0">
              <a:ln w="9525">
                <a:solidFill>
                  <a:schemeClr val="accent4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정부상징 부처명_16040911" panose="02020503020101020101" pitchFamily="18" charset="-127"/>
              <a:ea typeface="정부상징 부처명_16040911" panose="02020503020101020101" pitchFamily="18" charset="-127"/>
            </a:endParaRPr>
          </a:p>
          <a:p>
            <a:pPr algn="ctr"/>
            <a:br>
              <a:rPr kumimoji="1" lang="en-US" altLang="ko-KR" sz="3700" b="1" dirty="0">
                <a:ln w="9525">
                  <a:solidFill>
                    <a:schemeClr val="accent4"/>
                  </a:solidFill>
                </a:ln>
                <a:solidFill>
                  <a:schemeClr val="accent4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</a:br>
            <a:endParaRPr lang="ko-KR" altLang="en-US" sz="3700" dirty="0">
              <a:ln w="9525">
                <a:solidFill>
                  <a:schemeClr val="accent4"/>
                </a:solidFill>
              </a:ln>
              <a:solidFill>
                <a:schemeClr val="accent4"/>
              </a:solidFill>
              <a:latin typeface="정부상징 부처명_16040911" panose="02020503020101020101" pitchFamily="18" charset="-127"/>
              <a:ea typeface="정부상징 부처명_16040911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F120EA-8E5A-4DD4-8BA9-4CF37CECF3B9}"/>
              </a:ext>
            </a:extLst>
          </p:cNvPr>
          <p:cNvSpPr/>
          <p:nvPr/>
        </p:nvSpPr>
        <p:spPr>
          <a:xfrm>
            <a:off x="0" y="2186802"/>
            <a:ext cx="12192000" cy="2308324"/>
          </a:xfrm>
          <a:prstGeom prst="rect">
            <a:avLst/>
          </a:prstGeom>
          <a:solidFill>
            <a:srgbClr val="000000">
              <a:alpha val="56863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endParaRPr kumimoji="1" lang="en-US" altLang="ko-KR" sz="1000" b="1" dirty="0">
              <a:solidFill>
                <a:srgbClr val="D4A20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ctr"/>
            <a:r>
              <a:rPr kumimoji="1" lang="ko-KR" altLang="en-US" sz="6000" b="1" dirty="0">
                <a:ln w="6350"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안전한 민족 대이동을 준비하라</a:t>
            </a:r>
            <a:r>
              <a:rPr kumimoji="1" lang="en-US" altLang="ko-KR" sz="6000" b="1" dirty="0">
                <a:ln w="6350">
                  <a:solidFill>
                    <a:schemeClr val="tx1"/>
                  </a:solidFill>
                </a:ln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!</a:t>
            </a:r>
            <a:endParaRPr kumimoji="1" lang="en-US" altLang="ko-KR" sz="3700" b="1" dirty="0">
              <a:ln w="6350">
                <a:solidFill>
                  <a:schemeClr val="tx1"/>
                </a:solidFill>
              </a:ln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정부상징 부처명_16040911" panose="02020503020101020101" pitchFamily="18" charset="-127"/>
              <a:ea typeface="정부상징 부처명_16040911" panose="02020503020101020101" pitchFamily="18" charset="-127"/>
            </a:endParaRPr>
          </a:p>
          <a:p>
            <a:pPr algn="ctr"/>
            <a:br>
              <a:rPr kumimoji="1" lang="en-US" altLang="ko-KR" sz="3700" b="1" dirty="0">
                <a:solidFill>
                  <a:srgbClr val="D4A208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</a:br>
            <a:endParaRPr lang="ko-KR" altLang="en-US" sz="3700" dirty="0">
              <a:latin typeface="정부상징 부처명_16040911" panose="02020503020101020101" pitchFamily="18" charset="-127"/>
              <a:ea typeface="정부상징 부처명_16040911" panose="02020503020101020101" pitchFamily="18" charset="-127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0F811F93-4231-4393-8B59-FB8F550113BA}"/>
              </a:ext>
            </a:extLst>
          </p:cNvPr>
          <p:cNvSpPr txBox="1">
            <a:spLocks/>
          </p:cNvSpPr>
          <p:nvPr/>
        </p:nvSpPr>
        <p:spPr>
          <a:xfrm>
            <a:off x="0" y="3515847"/>
            <a:ext cx="12192000" cy="1013478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ko-Kore-KR" altLang="en-US" dirty="0">
              <a:latin typeface="정부상징 부처명_16040911" panose="02020503020101020101" pitchFamily="18" charset="-127"/>
              <a:ea typeface="정부상징 부처명_16040911" panose="02020503020101020101" pitchFamily="18" charset="-127"/>
            </a:endParaRPr>
          </a:p>
        </p:txBody>
      </p:sp>
      <p:sp>
        <p:nvSpPr>
          <p:cNvPr id="16" name="부제목 2">
            <a:extLst>
              <a:ext uri="{FF2B5EF4-FFF2-40B4-BE49-F238E27FC236}">
                <a16:creationId xmlns:a16="http://schemas.microsoft.com/office/drawing/2014/main" id="{F59F8FB6-8FEA-1C4B-9143-88FFDAEDB84B}"/>
              </a:ext>
            </a:extLst>
          </p:cNvPr>
          <p:cNvSpPr txBox="1">
            <a:spLocks/>
          </p:cNvSpPr>
          <p:nvPr/>
        </p:nvSpPr>
        <p:spPr>
          <a:xfrm>
            <a:off x="2260158" y="3515847"/>
            <a:ext cx="7380158" cy="101347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명절 기간 고속도로 휴게소 밀집도 예측 및 </a:t>
            </a:r>
            <a:endParaRPr lang="en-US" altLang="ko-KR" b="1" dirty="0">
              <a:latin typeface="정부상징 부처명_16040911" panose="02020503020101020101" pitchFamily="18" charset="-127"/>
              <a:ea typeface="정부상징 부처명_16040911" panose="02020503020101020101" pitchFamily="18" charset="-127"/>
            </a:endParaRPr>
          </a:p>
          <a:p>
            <a:r>
              <a:rPr lang="ko-KR" altLang="en-US" b="1" dirty="0"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드라이브 스루 휴게소 위치 제안</a:t>
            </a:r>
            <a:endParaRPr kumimoji="1" lang="ko-Kore-KR" altLang="en-US" dirty="0">
              <a:latin typeface="정부상징 부처명_16040911" panose="02020503020101020101" pitchFamily="18" charset="-127"/>
              <a:ea typeface="정부상징 부처명_16040911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7116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704121F-224E-7A49-8FBB-7C5AE7D80C48}"/>
              </a:ext>
            </a:extLst>
          </p:cNvPr>
          <p:cNvSpPr txBox="1">
            <a:spLocks/>
          </p:cNvSpPr>
          <p:nvPr/>
        </p:nvSpPr>
        <p:spPr>
          <a:xfrm>
            <a:off x="205740" y="205070"/>
            <a:ext cx="2939796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주요 </a:t>
            </a:r>
            <a:r>
              <a:rPr kumimoji="1" lang="ko-KR" altLang="en-US" sz="24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전처리</a:t>
            </a:r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과정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44E51-C57C-4E9D-A584-330AB861E9EA}"/>
              </a:ext>
            </a:extLst>
          </p:cNvPr>
          <p:cNvSpPr txBox="1"/>
          <p:nvPr/>
        </p:nvSpPr>
        <p:spPr>
          <a:xfrm>
            <a:off x="398208" y="1081678"/>
            <a:ext cx="707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휴게소 밀집도를 예측하기 위한 주요 </a:t>
            </a:r>
            <a:r>
              <a:rPr lang="ko-KR" altLang="en-US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파생변수로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“</a:t>
            </a:r>
            <a:r>
              <a:rPr lang="ko-KR" altLang="en-US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밀도 교통량</a:t>
            </a:r>
            <a:r>
              <a:rPr lang="en-US" altLang="ko-KR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”</a:t>
            </a:r>
            <a:r>
              <a:rPr lang="en-US" altLang="ko-KR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E9CFC50-C939-427D-BCDC-8836486EB8D9}"/>
              </a:ext>
            </a:extLst>
          </p:cNvPr>
          <p:cNvSpPr/>
          <p:nvPr/>
        </p:nvSpPr>
        <p:spPr>
          <a:xfrm>
            <a:off x="398208" y="4704548"/>
            <a:ext cx="115143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밀도 교통량은 </a:t>
            </a:r>
            <a:r>
              <a:rPr lang="ko-KR" altLang="en-US" sz="2000" b="1" dirty="0">
                <a:solidFill>
                  <a:srgbClr val="E1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도로구간에 차량이 얼마나 빽빽하게 들어서 있는지를 나타내는 지표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b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2000" b="1" dirty="0">
                <a:solidFill>
                  <a:srgbClr val="E1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2000" b="1" dirty="0">
                <a:solidFill>
                  <a:srgbClr val="E1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간격으로</a:t>
            </a:r>
            <a:r>
              <a:rPr lang="en-US" altLang="ko-KR" sz="2000" b="1" dirty="0">
                <a:solidFill>
                  <a:srgbClr val="E1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밀도 교통량 값을 계산</a:t>
            </a:r>
            <a:r>
              <a:rPr lang="ko-KR" altLang="en-US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하였다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 </a:t>
            </a:r>
          </a:p>
          <a:p>
            <a:endParaRPr lang="en-US" altLang="ko-KR" sz="1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0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동일한 대수의 차가 있더라도 차종에 따라 밀도 교통량이 달라질 것이다</a:t>
            </a:r>
            <a: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br>
              <a:rPr lang="en-US" altLang="ko-KR" sz="2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동일하게 차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대가 있더라도 버스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대가 있는 것과 소형차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대가 있는 것의 밀도 교통량은 다르다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차종별로 대표적인 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차량 모델을 선정하여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차종별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장축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차의 길이</a:t>
            </a:r>
            <a:r>
              <a:rPr lang="en-US" altLang="ko-KR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평균을 </a:t>
            </a:r>
            <a:r>
              <a:rPr lang="ko-KR" altLang="en-US" b="1" dirty="0" err="1">
                <a:solidFill>
                  <a:srgbClr val="E1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차종별</a:t>
            </a:r>
            <a:r>
              <a:rPr lang="ko-KR" altLang="en-US" b="1" dirty="0">
                <a:solidFill>
                  <a:srgbClr val="E1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계수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사용하였다</a:t>
            </a: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20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16603C0-5F23-0B4D-9A2F-E71174F3A891}"/>
              </a:ext>
            </a:extLst>
          </p:cNvPr>
          <p:cNvGrpSpPr/>
          <p:nvPr/>
        </p:nvGrpSpPr>
        <p:grpSpPr>
          <a:xfrm>
            <a:off x="6240003" y="1546840"/>
            <a:ext cx="5487583" cy="2954163"/>
            <a:chOff x="6316203" y="1546840"/>
            <a:chExt cx="5487583" cy="2954163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71D8A50-78C8-4D4C-9F78-78FB67503CD2}"/>
                </a:ext>
              </a:extLst>
            </p:cNvPr>
            <p:cNvSpPr/>
            <p:nvPr/>
          </p:nvSpPr>
          <p:spPr>
            <a:xfrm>
              <a:off x="6316203" y="1546840"/>
              <a:ext cx="5487583" cy="2560955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1D787E9-E608-4544-8B59-641E8B0D8494}"/>
                </a:ext>
              </a:extLst>
            </p:cNvPr>
            <p:cNvSpPr/>
            <p:nvPr/>
          </p:nvSpPr>
          <p:spPr>
            <a:xfrm>
              <a:off x="6316203" y="4109981"/>
              <a:ext cx="5487583" cy="39102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428965F-F42E-4F30-9A6E-83A1A5613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8"/>
            <a:stretch/>
          </p:blipFill>
          <p:spPr>
            <a:xfrm>
              <a:off x="6348673" y="1619079"/>
              <a:ext cx="5410831" cy="242845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2544270-3273-4F30-81F8-BDB4CB5AE9D5}"/>
                </a:ext>
              </a:extLst>
            </p:cNvPr>
            <p:cNvSpPr/>
            <p:nvPr/>
          </p:nvSpPr>
          <p:spPr>
            <a:xfrm>
              <a:off x="7553891" y="4131191"/>
              <a:ext cx="301778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완성된 </a:t>
              </a:r>
              <a:r>
                <a:rPr lang="ko-KR" altLang="en-US" sz="16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밀도교통량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데이터프레임 </a:t>
              </a:r>
              <a:endParaRPr lang="ko-KR" altLang="en-US" sz="1600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62B0AA-F199-234B-A6EA-FB4E9D59384E}"/>
              </a:ext>
            </a:extLst>
          </p:cNvPr>
          <p:cNvGrpSpPr/>
          <p:nvPr/>
        </p:nvGrpSpPr>
        <p:grpSpPr>
          <a:xfrm>
            <a:off x="474408" y="1544654"/>
            <a:ext cx="5487583" cy="2954163"/>
            <a:chOff x="398208" y="1544654"/>
            <a:chExt cx="5487583" cy="2954163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63ADC47-0161-7346-8489-D72A0A0C6583}"/>
                </a:ext>
              </a:extLst>
            </p:cNvPr>
            <p:cNvSpPr/>
            <p:nvPr/>
          </p:nvSpPr>
          <p:spPr>
            <a:xfrm>
              <a:off x="398208" y="1544654"/>
              <a:ext cx="5487583" cy="256095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7" name="그림 6" descr="스크린샷, 표지판이(가) 표시된 사진&#10;&#10;자동 생성된 설명">
              <a:extLst>
                <a:ext uri="{FF2B5EF4-FFF2-40B4-BE49-F238E27FC236}">
                  <a16:creationId xmlns:a16="http://schemas.microsoft.com/office/drawing/2014/main" id="{76C66ABA-890D-4A52-9C75-FA19F440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896" y="1973231"/>
              <a:ext cx="5368205" cy="1789401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6829303-E682-4262-BB11-94627D7ECCED}"/>
                </a:ext>
              </a:extLst>
            </p:cNvPr>
            <p:cNvSpPr/>
            <p:nvPr/>
          </p:nvSpPr>
          <p:spPr>
            <a:xfrm>
              <a:off x="1934911" y="4145405"/>
              <a:ext cx="241417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밀도교통량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산정 방식</a:t>
              </a:r>
              <a:endParaRPr lang="ko-KR" altLang="en-US" sz="16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A7E9B14-A128-B045-BAAC-7E7D09D347E0}"/>
                </a:ext>
              </a:extLst>
            </p:cNvPr>
            <p:cNvSpPr/>
            <p:nvPr/>
          </p:nvSpPr>
          <p:spPr>
            <a:xfrm>
              <a:off x="398208" y="4107795"/>
              <a:ext cx="5487583" cy="391022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A308E466-548A-F34D-A8DD-0786B9B4EA9F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27558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787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704121F-224E-7A49-8FBB-7C5AE7D80C48}"/>
              </a:ext>
            </a:extLst>
          </p:cNvPr>
          <p:cNvSpPr txBox="1">
            <a:spLocks/>
          </p:cNvSpPr>
          <p:nvPr/>
        </p:nvSpPr>
        <p:spPr>
          <a:xfrm>
            <a:off x="205740" y="205070"/>
            <a:ext cx="4133400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휴게소 밀집도 예측 모델링</a:t>
            </a:r>
            <a:r>
              <a:rPr kumimoji="1" lang="en-US" altLang="ko-KR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3606E70-A351-2943-9141-04EB2CB97E75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0131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544E51-C57C-4E9D-A584-330AB861E9EA}"/>
              </a:ext>
            </a:extLst>
          </p:cNvPr>
          <p:cNvSpPr txBox="1"/>
          <p:nvPr/>
        </p:nvSpPr>
        <p:spPr>
          <a:xfrm>
            <a:off x="388257" y="1378616"/>
            <a:ext cx="32287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사용 모델</a:t>
            </a:r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: XGB, </a:t>
            </a:r>
            <a:r>
              <a:rPr lang="en-US" altLang="ko-KR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LightGBM</a:t>
            </a:r>
            <a:endParaRPr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endParaRPr lang="en-US" altLang="ko-KR" sz="10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모델 성능 평가</a:t>
            </a:r>
            <a:endParaRPr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96FCD93-BCE0-FB46-870A-25A1179FDC54}"/>
              </a:ext>
            </a:extLst>
          </p:cNvPr>
          <p:cNvGrpSpPr/>
          <p:nvPr/>
        </p:nvGrpSpPr>
        <p:grpSpPr>
          <a:xfrm>
            <a:off x="775667" y="2399604"/>
            <a:ext cx="5077366" cy="2788229"/>
            <a:chOff x="488437" y="3312124"/>
            <a:chExt cx="5077366" cy="278822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250500-FEE3-48EB-9A22-C3A2FD905B1A}"/>
                </a:ext>
              </a:extLst>
            </p:cNvPr>
            <p:cNvSpPr txBox="1"/>
            <p:nvPr/>
          </p:nvSpPr>
          <p:spPr>
            <a:xfrm>
              <a:off x="587118" y="3312124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accent4"/>
                </a:buClr>
              </a:pPr>
              <a:r>
                <a:rPr lang="en-US" altLang="ko-KR" b="1" dirty="0">
                  <a:solidFill>
                    <a:schemeClr val="accent4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XGB</a:t>
              </a:r>
              <a:endParaRPr lang="ko-KR" altLang="en-US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2806891-04BD-0143-A611-531FF5D6E974}"/>
                </a:ext>
              </a:extLst>
            </p:cNvPr>
            <p:cNvGrpSpPr/>
            <p:nvPr/>
          </p:nvGrpSpPr>
          <p:grpSpPr>
            <a:xfrm>
              <a:off x="488437" y="3314393"/>
              <a:ext cx="5077366" cy="2785960"/>
              <a:chOff x="488437" y="3314393"/>
              <a:chExt cx="5077366" cy="278596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6152CA4F-69E3-9C44-8E8A-B93C9229C750}"/>
                  </a:ext>
                </a:extLst>
              </p:cNvPr>
              <p:cNvSpPr/>
              <p:nvPr/>
            </p:nvSpPr>
            <p:spPr>
              <a:xfrm>
                <a:off x="488437" y="3681456"/>
                <a:ext cx="5077366" cy="241889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070E14BD-0222-7045-AF78-443A8C68EB50}"/>
                  </a:ext>
                </a:extLst>
              </p:cNvPr>
              <p:cNvSpPr/>
              <p:nvPr/>
            </p:nvSpPr>
            <p:spPr>
              <a:xfrm>
                <a:off x="488437" y="3314393"/>
                <a:ext cx="5077366" cy="369332"/>
              </a:xfrm>
              <a:prstGeom prst="rect">
                <a:avLst/>
              </a:prstGeom>
              <a:noFill/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CA1B680-9DC1-450B-9E92-82544125EE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74"/>
            <a:stretch/>
          </p:blipFill>
          <p:spPr>
            <a:xfrm>
              <a:off x="587118" y="3943266"/>
              <a:ext cx="4880003" cy="2041588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9251E85-F255-FF46-9C6C-1A62A60E4756}"/>
              </a:ext>
            </a:extLst>
          </p:cNvPr>
          <p:cNvGrpSpPr/>
          <p:nvPr/>
        </p:nvGrpSpPr>
        <p:grpSpPr>
          <a:xfrm>
            <a:off x="6252570" y="2399604"/>
            <a:ext cx="5077366" cy="2788229"/>
            <a:chOff x="5965340" y="3312124"/>
            <a:chExt cx="5077366" cy="278822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62625613-2569-8D49-87F8-0D3B205B7027}"/>
                </a:ext>
              </a:extLst>
            </p:cNvPr>
            <p:cNvGrpSpPr/>
            <p:nvPr/>
          </p:nvGrpSpPr>
          <p:grpSpPr>
            <a:xfrm>
              <a:off x="5965340" y="3312124"/>
              <a:ext cx="5077366" cy="2788229"/>
              <a:chOff x="5965340" y="3312124"/>
              <a:chExt cx="5077366" cy="278822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88A099-30D8-47BC-B74B-2B270496D8B8}"/>
                  </a:ext>
                </a:extLst>
              </p:cNvPr>
              <p:cNvSpPr txBox="1"/>
              <p:nvPr/>
            </p:nvSpPr>
            <p:spPr>
              <a:xfrm>
                <a:off x="6030935" y="3312124"/>
                <a:ext cx="12634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err="1">
                    <a:solidFill>
                      <a:schemeClr val="accent4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LightGBM</a:t>
                </a:r>
                <a:endParaRPr lang="ko-KR" altLang="en-US" b="1" dirty="0">
                  <a:solidFill>
                    <a:schemeClr val="accent4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6C58D891-2A0D-8248-BC31-308681EFADBD}"/>
                  </a:ext>
                </a:extLst>
              </p:cNvPr>
              <p:cNvGrpSpPr/>
              <p:nvPr/>
            </p:nvGrpSpPr>
            <p:grpSpPr>
              <a:xfrm>
                <a:off x="5965340" y="3314393"/>
                <a:ext cx="5077366" cy="2785960"/>
                <a:chOff x="488437" y="3314393"/>
                <a:chExt cx="5077366" cy="2785960"/>
              </a:xfrm>
            </p:grpSpPr>
            <p:sp>
              <p:nvSpPr>
                <p:cNvPr id="14" name="직사각형 13">
                  <a:extLst>
                    <a:ext uri="{FF2B5EF4-FFF2-40B4-BE49-F238E27FC236}">
                      <a16:creationId xmlns:a16="http://schemas.microsoft.com/office/drawing/2014/main" id="{DD55C587-7F27-8F4A-88D4-CD027E391E59}"/>
                    </a:ext>
                  </a:extLst>
                </p:cNvPr>
                <p:cNvSpPr/>
                <p:nvPr/>
              </p:nvSpPr>
              <p:spPr>
                <a:xfrm>
                  <a:off x="488437" y="3681456"/>
                  <a:ext cx="5077366" cy="241889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572938B3-366C-8744-A132-47179648E5C4}"/>
                    </a:ext>
                  </a:extLst>
                </p:cNvPr>
                <p:cNvSpPr/>
                <p:nvPr/>
              </p:nvSpPr>
              <p:spPr>
                <a:xfrm>
                  <a:off x="488437" y="3314393"/>
                  <a:ext cx="5077366" cy="369332"/>
                </a:xfrm>
                <a:prstGeom prst="rect">
                  <a:avLst/>
                </a:prstGeom>
                <a:noFill/>
                <a:ln w="12700">
                  <a:solidFill>
                    <a:schemeClr val="accent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</p:grpSp>
        </p:grp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76CEB7B-B462-4DD9-B8BE-5BBD14CC9E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17" b="3195"/>
            <a:stretch/>
          </p:blipFill>
          <p:spPr>
            <a:xfrm>
              <a:off x="6030935" y="3906481"/>
              <a:ext cx="4946706" cy="2019646"/>
            </a:xfrm>
            <a:prstGeom prst="rect">
              <a:avLst/>
            </a:prstGeom>
          </p:spPr>
        </p:pic>
      </p:grp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F5DCFE64-47C0-0945-91BD-FB9D713B413D}"/>
              </a:ext>
            </a:extLst>
          </p:cNvPr>
          <p:cNvCxnSpPr>
            <a:cxnSpLocks/>
          </p:cNvCxnSpPr>
          <p:nvPr/>
        </p:nvCxnSpPr>
        <p:spPr>
          <a:xfrm>
            <a:off x="6052801" y="2399604"/>
            <a:ext cx="0" cy="278822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98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4107DDB-0F70-7F4D-A28A-A89A0E0CCA8B}"/>
              </a:ext>
            </a:extLst>
          </p:cNvPr>
          <p:cNvSpPr txBox="1">
            <a:spLocks/>
          </p:cNvSpPr>
          <p:nvPr/>
        </p:nvSpPr>
        <p:spPr>
          <a:xfrm>
            <a:off x="205740" y="205070"/>
            <a:ext cx="4133400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휴게소 밀집도 예측 모델링</a:t>
            </a:r>
            <a:r>
              <a:rPr kumimoji="1" lang="en-US" altLang="ko-KR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EBA6C9DA-21B2-224D-8461-95470BA2410B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0131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86856B-1631-944A-999E-1E56A638E782}"/>
              </a:ext>
            </a:extLst>
          </p:cNvPr>
          <p:cNvGrpSpPr/>
          <p:nvPr/>
        </p:nvGrpSpPr>
        <p:grpSpPr>
          <a:xfrm>
            <a:off x="4013200" y="1104522"/>
            <a:ext cx="5642586" cy="5465044"/>
            <a:chOff x="488437" y="3312124"/>
            <a:chExt cx="5077366" cy="546504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088CD7D-6700-ED42-BD1F-870DD9D33680}"/>
                </a:ext>
              </a:extLst>
            </p:cNvPr>
            <p:cNvSpPr txBox="1"/>
            <p:nvPr/>
          </p:nvSpPr>
          <p:spPr>
            <a:xfrm>
              <a:off x="587118" y="3312124"/>
              <a:ext cx="24737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chemeClr val="accent4"/>
                </a:buClr>
              </a:pPr>
              <a:r>
                <a:rPr lang="en-US" altLang="ko-KR" b="1" dirty="0" err="1">
                  <a:solidFill>
                    <a:schemeClr val="accent4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LightGBM</a:t>
              </a:r>
              <a:r>
                <a:rPr lang="ko-KR" altLang="en-US" b="1" dirty="0">
                  <a:solidFill>
                    <a:schemeClr val="accent4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변수 중요도</a:t>
              </a:r>
              <a:endParaRPr lang="en-US" altLang="ko-KR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>
                <a:buClr>
                  <a:schemeClr val="accent4"/>
                </a:buClr>
              </a:pPr>
              <a:endParaRPr lang="ko-KR" altLang="en-US" b="1" dirty="0">
                <a:solidFill>
                  <a:schemeClr val="accent4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1D6176E-CDBD-3C43-8392-58CBA8E3BAF9}"/>
                </a:ext>
              </a:extLst>
            </p:cNvPr>
            <p:cNvGrpSpPr/>
            <p:nvPr/>
          </p:nvGrpSpPr>
          <p:grpSpPr>
            <a:xfrm>
              <a:off x="488437" y="3314393"/>
              <a:ext cx="5077366" cy="5462775"/>
              <a:chOff x="488437" y="3314393"/>
              <a:chExt cx="5077366" cy="5462775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8A8A27AE-464B-A248-9BC1-1E10D20A1624}"/>
                  </a:ext>
                </a:extLst>
              </p:cNvPr>
              <p:cNvSpPr/>
              <p:nvPr/>
            </p:nvSpPr>
            <p:spPr>
              <a:xfrm>
                <a:off x="488437" y="3681456"/>
                <a:ext cx="5077366" cy="50957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28E5FBD9-4136-644A-9517-89BC6034028F}"/>
                  </a:ext>
                </a:extLst>
              </p:cNvPr>
              <p:cNvSpPr/>
              <p:nvPr/>
            </p:nvSpPr>
            <p:spPr>
              <a:xfrm>
                <a:off x="488437" y="3314393"/>
                <a:ext cx="5077366" cy="369332"/>
              </a:xfrm>
              <a:prstGeom prst="rect">
                <a:avLst/>
              </a:prstGeom>
              <a:noFill/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</p:grp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F228721-A78A-496D-A907-14812BB76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350" y="1518916"/>
            <a:ext cx="4427086" cy="500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58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435E32-856C-0840-A57B-EC99116D619C}"/>
              </a:ext>
            </a:extLst>
          </p:cNvPr>
          <p:cNvSpPr/>
          <p:nvPr/>
        </p:nvSpPr>
        <p:spPr>
          <a:xfrm>
            <a:off x="783174" y="4373104"/>
            <a:ext cx="5943600" cy="89814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A3D9F32-3804-A946-96F2-887BBFE9B7E7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자동차, 녹색, 장난감, 다채로운이(가) 표시된 사진&#10;&#10;자동 생성된 설명">
            <a:extLst>
              <a:ext uri="{FF2B5EF4-FFF2-40B4-BE49-F238E27FC236}">
                <a16:creationId xmlns:a16="http://schemas.microsoft.com/office/drawing/2014/main" id="{C2B7A597-3D2A-5948-9B79-589ED0EE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354" y="2942668"/>
            <a:ext cx="3869070" cy="286087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0588E906-8AA2-5E4A-8027-6CB5C9FF2C39}"/>
              </a:ext>
            </a:extLst>
          </p:cNvPr>
          <p:cNvSpPr txBox="1">
            <a:spLocks/>
          </p:cNvSpPr>
          <p:nvPr/>
        </p:nvSpPr>
        <p:spPr>
          <a:xfrm>
            <a:off x="205739" y="205070"/>
            <a:ext cx="5059159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 위치 제안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2572504-B794-F54E-A0EE-44D032C30226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6735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 descr="거리, 테이블, 목재의, 많은이(가) 표시된 사진&#10;&#10;자동 생성된 설명">
            <a:extLst>
              <a:ext uri="{FF2B5EF4-FFF2-40B4-BE49-F238E27FC236}">
                <a16:creationId xmlns:a16="http://schemas.microsoft.com/office/drawing/2014/main" id="{372F0AB9-AC01-BE41-8601-4CEF02702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74" y="5114048"/>
            <a:ext cx="5943600" cy="1443175"/>
          </a:xfrm>
          <a:prstGeom prst="rect">
            <a:avLst/>
          </a:prstGeom>
          <a:ln>
            <a:noFill/>
          </a:ln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2D8C9B-BAF9-6C43-9249-2877490DA997}"/>
              </a:ext>
            </a:extLst>
          </p:cNvPr>
          <p:cNvGrpSpPr/>
          <p:nvPr/>
        </p:nvGrpSpPr>
        <p:grpSpPr>
          <a:xfrm>
            <a:off x="783174" y="1105291"/>
            <a:ext cx="5943600" cy="3699755"/>
            <a:chOff x="243348" y="1055710"/>
            <a:chExt cx="5943600" cy="3699755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BEE9983-B764-014E-95D8-DA703DF42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348" y="1055710"/>
              <a:ext cx="5943600" cy="369975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그림 13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ED065049-3A03-9646-A849-996FE7AE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650" r="52166" b="88262"/>
            <a:stretch/>
          </p:blipFill>
          <p:spPr>
            <a:xfrm>
              <a:off x="5133546" y="1121417"/>
              <a:ext cx="962452" cy="36772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11B8F7-7161-F14C-B7A2-B2FB393D1B39}"/>
              </a:ext>
            </a:extLst>
          </p:cNvPr>
          <p:cNvSpPr/>
          <p:nvPr/>
        </p:nvSpPr>
        <p:spPr>
          <a:xfrm>
            <a:off x="870576" y="3145685"/>
            <a:ext cx="5663650" cy="233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672369-00DE-9B47-9E7C-079440BB4D40}"/>
              </a:ext>
            </a:extLst>
          </p:cNvPr>
          <p:cNvSpPr/>
          <p:nvPr/>
        </p:nvSpPr>
        <p:spPr>
          <a:xfrm>
            <a:off x="870576" y="3377643"/>
            <a:ext cx="5663650" cy="2500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85F3C6-833E-034A-A9E9-02B92ACC7A61}"/>
              </a:ext>
            </a:extLst>
          </p:cNvPr>
          <p:cNvSpPr/>
          <p:nvPr/>
        </p:nvSpPr>
        <p:spPr>
          <a:xfrm>
            <a:off x="870575" y="3627715"/>
            <a:ext cx="2196551" cy="2289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D0D2D34-A724-9542-9BEF-1751F6E54530}"/>
              </a:ext>
            </a:extLst>
          </p:cNvPr>
          <p:cNvSpPr/>
          <p:nvPr/>
        </p:nvSpPr>
        <p:spPr>
          <a:xfrm>
            <a:off x="4363865" y="5799321"/>
            <a:ext cx="2271959" cy="231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1C8458B-A4A4-DB4C-8942-67B4F0D21BC3}"/>
              </a:ext>
            </a:extLst>
          </p:cNvPr>
          <p:cNvSpPr/>
          <p:nvPr/>
        </p:nvSpPr>
        <p:spPr>
          <a:xfrm>
            <a:off x="845944" y="6031281"/>
            <a:ext cx="5789881" cy="231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7763B7-65FF-D746-A392-3DF0D5C5D96E}"/>
              </a:ext>
            </a:extLst>
          </p:cNvPr>
          <p:cNvSpPr/>
          <p:nvPr/>
        </p:nvSpPr>
        <p:spPr>
          <a:xfrm>
            <a:off x="845943" y="6263240"/>
            <a:ext cx="493983" cy="231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5C1A6EF-52AB-D24F-BB08-5BD001D2CFE5}"/>
              </a:ext>
            </a:extLst>
          </p:cNvPr>
          <p:cNvSpPr txBox="1"/>
          <p:nvPr/>
        </p:nvSpPr>
        <p:spPr>
          <a:xfrm flipH="1">
            <a:off x="7015161" y="5863130"/>
            <a:ext cx="4743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sz="20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</a:t>
            </a:r>
            <a:r>
              <a:rPr lang="en-US" altLang="ko-KR" sz="20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(Drive-Thru)’ </a:t>
            </a:r>
            <a:r>
              <a:rPr lang="ko-KR" altLang="en-US" sz="20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서비스 진화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D4F6B5-39E4-214F-AD39-79440FAB3BBF}"/>
              </a:ext>
            </a:extLst>
          </p:cNvPr>
          <p:cNvSpPr txBox="1"/>
          <p:nvPr/>
        </p:nvSpPr>
        <p:spPr>
          <a:xfrm flipH="1">
            <a:off x="6886578" y="1512861"/>
            <a:ext cx="500062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코로나</a:t>
            </a:r>
            <a:r>
              <a:rPr lang="en-US" altLang="ko-KR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19</a:t>
            </a:r>
            <a:r>
              <a:rPr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로 인한 </a:t>
            </a:r>
            <a:r>
              <a:rPr lang="en-US" altLang="ko-KR" sz="24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‘</a:t>
            </a:r>
            <a:r>
              <a:rPr lang="ko-KR" altLang="en-US" sz="2400" b="1" dirty="0" err="1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언택트</a:t>
            </a:r>
            <a:r>
              <a:rPr lang="en-US" altLang="ko-KR" sz="24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’ </a:t>
            </a:r>
            <a:r>
              <a:rPr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문화 확산</a:t>
            </a:r>
            <a:endParaRPr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8C8393DC-A408-804E-A3D5-6794F8EE788D}"/>
              </a:ext>
            </a:extLst>
          </p:cNvPr>
          <p:cNvSpPr/>
          <p:nvPr/>
        </p:nvSpPr>
        <p:spPr>
          <a:xfrm rot="5400000">
            <a:off x="9030133" y="1879152"/>
            <a:ext cx="713509" cy="1124756"/>
          </a:xfrm>
          <a:prstGeom prst="rightArrow">
            <a:avLst>
              <a:gd name="adj1" fmla="val 50001"/>
              <a:gd name="adj2" fmla="val 500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7C4EB5-294B-654A-8D19-1BC200B10715}"/>
              </a:ext>
            </a:extLst>
          </p:cNvPr>
          <p:cNvSpPr txBox="1"/>
          <p:nvPr/>
        </p:nvSpPr>
        <p:spPr>
          <a:xfrm>
            <a:off x="3381463" y="476829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∙  ∙  ∙ </a:t>
            </a:r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3F24667-499D-1848-B383-96C2C2E09267}"/>
              </a:ext>
            </a:extLst>
          </p:cNvPr>
          <p:cNvSpPr/>
          <p:nvPr/>
        </p:nvSpPr>
        <p:spPr>
          <a:xfrm>
            <a:off x="783174" y="1104204"/>
            <a:ext cx="5943600" cy="545301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0159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A3D9F32-3804-A946-96F2-887BBFE9B7E7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6" name="그림 5" descr="실외, 건물, 도로, 거리이(가) 표시된 사진&#10;&#10;자동 생성된 설명">
            <a:extLst>
              <a:ext uri="{FF2B5EF4-FFF2-40B4-BE49-F238E27FC236}">
                <a16:creationId xmlns:a16="http://schemas.microsoft.com/office/drawing/2014/main" id="{39BB3023-A385-D84B-A255-85D753CB4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44"/>
          <a:stretch/>
        </p:blipFill>
        <p:spPr>
          <a:xfrm>
            <a:off x="6553543" y="2806476"/>
            <a:ext cx="3240000" cy="1803496"/>
          </a:xfrm>
          <a:prstGeom prst="rect">
            <a:avLst/>
          </a:prstGeom>
        </p:spPr>
      </p:pic>
      <p:pic>
        <p:nvPicPr>
          <p:cNvPr id="8" name="그림 7" descr="실외, 도로, 텍스트, 거리이(가) 표시된 사진&#10;&#10;자동 생성된 설명">
            <a:extLst>
              <a:ext uri="{FF2B5EF4-FFF2-40B4-BE49-F238E27FC236}">
                <a16:creationId xmlns:a16="http://schemas.microsoft.com/office/drawing/2014/main" id="{AF521332-F609-BD44-ADA3-3F9A77EB6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9" r="1" b="6808"/>
          <a:stretch/>
        </p:blipFill>
        <p:spPr>
          <a:xfrm>
            <a:off x="6553543" y="4794184"/>
            <a:ext cx="3240000" cy="1664555"/>
          </a:xfrm>
          <a:prstGeom prst="rect">
            <a:avLst/>
          </a:prstGeom>
        </p:spPr>
      </p:pic>
      <p:pic>
        <p:nvPicPr>
          <p:cNvPr id="9" name="그림 8" descr="건물, 실외, 시계, 거리이(가) 표시된 사진&#10;&#10;자동 생성된 설명">
            <a:extLst>
              <a:ext uri="{FF2B5EF4-FFF2-40B4-BE49-F238E27FC236}">
                <a16:creationId xmlns:a16="http://schemas.microsoft.com/office/drawing/2014/main" id="{964BDC68-9794-4346-81F7-C56E366B48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2" r="1" b="1"/>
          <a:stretch/>
        </p:blipFill>
        <p:spPr>
          <a:xfrm>
            <a:off x="6553543" y="818749"/>
            <a:ext cx="3240000" cy="180351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8FD1A0-0040-B94E-9019-A8607EAA4DE3}"/>
              </a:ext>
            </a:extLst>
          </p:cNvPr>
          <p:cNvSpPr txBox="1"/>
          <p:nvPr/>
        </p:nvSpPr>
        <p:spPr>
          <a:xfrm>
            <a:off x="944096" y="2283710"/>
            <a:ext cx="3843438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대표적인</a:t>
            </a:r>
            <a:r>
              <a:rPr kumimoji="1" lang="ko-KR" altLang="en-US" sz="1600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드라이브 스루 예시</a:t>
            </a:r>
            <a:endParaRPr kumimoji="1" lang="ko-Kore-KR" altLang="en-US" sz="1600" b="1" dirty="0">
              <a:solidFill>
                <a:srgbClr val="26262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4D859B-AF1F-EA49-BF02-2512C63889CB}"/>
              </a:ext>
            </a:extLst>
          </p:cNvPr>
          <p:cNvSpPr txBox="1"/>
          <p:nvPr/>
        </p:nvSpPr>
        <p:spPr>
          <a:xfrm>
            <a:off x="9373921" y="805636"/>
            <a:ext cx="1262703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맥도날드</a:t>
            </a:r>
            <a:endParaRPr kumimoji="1" lang="ko-Kore-KR" altLang="en-US" sz="1400" b="1" dirty="0">
              <a:solidFill>
                <a:srgbClr val="26262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6266B48-07B9-2841-B054-906EE788BB70}"/>
              </a:ext>
            </a:extLst>
          </p:cNvPr>
          <p:cNvSpPr txBox="1"/>
          <p:nvPr/>
        </p:nvSpPr>
        <p:spPr>
          <a:xfrm>
            <a:off x="9373921" y="2806476"/>
            <a:ext cx="1262703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kumimoji="1" lang="ko-KR" altLang="en-US" sz="1400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스타벅스</a:t>
            </a:r>
            <a:endParaRPr kumimoji="1" lang="ko-Kore-KR" altLang="en-US" sz="1400" b="1" dirty="0">
              <a:solidFill>
                <a:srgbClr val="26262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2EAABA4-CF13-B74C-9CB2-FD034CEB5CAB}"/>
              </a:ext>
            </a:extLst>
          </p:cNvPr>
          <p:cNvSpPr txBox="1"/>
          <p:nvPr/>
        </p:nvSpPr>
        <p:spPr>
          <a:xfrm>
            <a:off x="9373921" y="4794707"/>
            <a:ext cx="1262703" cy="449646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경남 창원 </a:t>
            </a:r>
            <a:r>
              <a:rPr lang="en-US" altLang="ko-Kore-KR" sz="1200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GS25</a:t>
            </a:r>
          </a:p>
          <a:p>
            <a:r>
              <a:rPr lang="ko-KR" altLang="en-US" sz="1050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매장</a:t>
            </a:r>
            <a:endParaRPr kumimoji="1" lang="ko-Kore-KR" altLang="en-US" sz="900" b="1" dirty="0">
              <a:solidFill>
                <a:srgbClr val="262626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 descr="창문, 앉아있는, 컴퓨터, 모니터이(가) 표시된 사진&#10;&#10;자동 생성된 설명">
            <a:extLst>
              <a:ext uri="{FF2B5EF4-FFF2-40B4-BE49-F238E27FC236}">
                <a16:creationId xmlns:a16="http://schemas.microsoft.com/office/drawing/2014/main" id="{A12E1380-374D-A041-8ACB-C3FF3A0BF4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871" b="15733"/>
          <a:stretch/>
        </p:blipFill>
        <p:spPr>
          <a:xfrm>
            <a:off x="944097" y="2630166"/>
            <a:ext cx="3843438" cy="216277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4DB00CA5-A93C-704C-BC11-4F387015BAAC}"/>
              </a:ext>
            </a:extLst>
          </p:cNvPr>
          <p:cNvSpPr txBox="1"/>
          <p:nvPr/>
        </p:nvSpPr>
        <p:spPr>
          <a:xfrm>
            <a:off x="863774" y="4841266"/>
            <a:ext cx="5191979" cy="662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</a:t>
            </a:r>
            <a:r>
              <a:rPr lang="en-US" altLang="ko-KR" sz="11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</a:t>
            </a:r>
            <a:r>
              <a:rPr lang="en-US" altLang="ko-Kore-KR" sz="11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Drive Thru)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1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자동차에서 내리지 않은 상태로 서비스를 받을 수 있는 운영 방식</a:t>
            </a:r>
            <a:endParaRPr kumimoji="1" lang="en-US" altLang="en-US" sz="1100" b="1" kern="12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+mj-cs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8F3B0204-6AEC-744C-AE7B-A10D436DA9AF}"/>
              </a:ext>
            </a:extLst>
          </p:cNvPr>
          <p:cNvSpPr txBox="1">
            <a:spLocks/>
          </p:cNvSpPr>
          <p:nvPr/>
        </p:nvSpPr>
        <p:spPr>
          <a:xfrm>
            <a:off x="205739" y="205070"/>
            <a:ext cx="5059159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 위치 제안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832A8DAA-B044-6144-8FDC-12E91D6BD583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6735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B278D9BA-0A2A-054C-AF40-FACE353FD857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185643" y="4416893"/>
            <a:ext cx="1914908" cy="820888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A302257-4516-754B-A04D-9DC2D2F43773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787533" y="3869880"/>
            <a:ext cx="176600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57851543-2B82-7D43-B7AF-46C33DD91AA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087521" y="2396032"/>
            <a:ext cx="2111152" cy="820888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13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A3D9F32-3804-A946-96F2-887BBFE9B7E7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88E906-8AA2-5E4A-8027-6CB5C9FF2C39}"/>
              </a:ext>
            </a:extLst>
          </p:cNvPr>
          <p:cNvSpPr txBox="1">
            <a:spLocks/>
          </p:cNvSpPr>
          <p:nvPr/>
        </p:nvSpPr>
        <p:spPr>
          <a:xfrm>
            <a:off x="205739" y="205070"/>
            <a:ext cx="5059159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 위치 제안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2572504-B794-F54E-A0EE-44D032C30226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6735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도공, 서울외곽·서해안고속도로 10곳에 휴게시설 설치">
            <a:extLst>
              <a:ext uri="{FF2B5EF4-FFF2-40B4-BE49-F238E27FC236}">
                <a16:creationId xmlns:a16="http://schemas.microsoft.com/office/drawing/2014/main" id="{AF284B69-F347-3341-BB7B-CBAA4681C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571" y="3501148"/>
            <a:ext cx="3830244" cy="255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6C235D-63E2-4C42-811F-2E619A494A43}"/>
              </a:ext>
            </a:extLst>
          </p:cNvPr>
          <p:cNvSpPr txBox="1"/>
          <p:nvPr/>
        </p:nvSpPr>
        <p:spPr>
          <a:xfrm>
            <a:off x="4383090" y="1764864"/>
            <a:ext cx="69475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도로의 편리한 이용과 안전 및 원활한 도로교통의 확보를 위하여 설치하는 시설</a:t>
            </a:r>
            <a:endParaRPr lang="en-US" altLang="ko-KR" sz="16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lang="en-US" altLang="ko-KR" sz="10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졸음운전으로 인한 사고 예방 및 휴식 공간 제공을 위해 </a:t>
            </a:r>
            <a:endParaRPr lang="en-US" altLang="ko-KR" sz="16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휴게소간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간격이 먼 구간에 설치하여</a:t>
            </a:r>
            <a:endParaRPr lang="en-US" altLang="ko-KR" sz="16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이용객에게 휴식공간을 제공하는 기능을 함</a:t>
            </a:r>
            <a:endParaRPr lang="en-US" altLang="ko-KR" sz="16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endParaRPr kumimoji="1" lang="en-US" altLang="ko-Kore-KR" sz="10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kumimoji="1" lang="ko-Kore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화장실이나 자판기 및 주유소가 있기도 함</a:t>
            </a:r>
          </a:p>
        </p:txBody>
      </p:sp>
      <p:pic>
        <p:nvPicPr>
          <p:cNvPr id="1028" name="Picture 4" descr="확대이미지">
            <a:extLst>
              <a:ext uri="{FF2B5EF4-FFF2-40B4-BE49-F238E27FC236}">
                <a16:creationId xmlns:a16="http://schemas.microsoft.com/office/drawing/2014/main" id="{FED085D9-EC9B-EB46-A480-477A63F14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09" b="11580"/>
          <a:stretch/>
        </p:blipFill>
        <p:spPr bwMode="auto">
          <a:xfrm>
            <a:off x="4315891" y="3505881"/>
            <a:ext cx="3226485" cy="25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고속도로·국도 졸음쉼터 2021년까지 84개소 추가 &lt; 생활안전 &lt; 뉴스 &lt; 기사본문 - 안전신문">
            <a:extLst>
              <a:ext uri="{FF2B5EF4-FFF2-40B4-BE49-F238E27FC236}">
                <a16:creationId xmlns:a16="http://schemas.microsoft.com/office/drawing/2014/main" id="{2EC629D5-45CB-7145-BD03-527615FD3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7" t="7210"/>
          <a:stretch/>
        </p:blipFill>
        <p:spPr bwMode="auto">
          <a:xfrm>
            <a:off x="989560" y="3505882"/>
            <a:ext cx="3329406" cy="2535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실외, 표지판, 텍스트, 거리이(가) 표시된 사진&#10;&#10;자동 생성된 설명">
            <a:extLst>
              <a:ext uri="{FF2B5EF4-FFF2-40B4-BE49-F238E27FC236}">
                <a16:creationId xmlns:a16="http://schemas.microsoft.com/office/drawing/2014/main" id="{FE13C262-010C-7A4C-800F-A9A7011B1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560" y="1646229"/>
            <a:ext cx="3403707" cy="18617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7B0DE6-E4A3-4C47-8049-014FF19DC927}"/>
              </a:ext>
            </a:extLst>
          </p:cNvPr>
          <p:cNvSpPr txBox="1"/>
          <p:nvPr/>
        </p:nvSpPr>
        <p:spPr>
          <a:xfrm>
            <a:off x="979381" y="1288865"/>
            <a:ext cx="1035125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졸음 쉼터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8112C78-9161-DA4B-ADA9-C5759D4C6061}"/>
              </a:ext>
            </a:extLst>
          </p:cNvPr>
          <p:cNvSpPr/>
          <p:nvPr/>
        </p:nvSpPr>
        <p:spPr>
          <a:xfrm>
            <a:off x="979382" y="1288865"/>
            <a:ext cx="10351256" cy="475254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9373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01DCA2-9F51-1F4A-A95C-E6CFE731CF67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0087AA55-0540-2646-B937-F26C3874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205070"/>
            <a:ext cx="2939796" cy="782964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서비스 활용 방안</a:t>
            </a:r>
            <a:endParaRPr kumimoji="1" lang="ko-Kore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C52ACA3-9F64-4C44-BDCC-FF18C81FDA4C}"/>
              </a:ext>
            </a:extLst>
          </p:cNvPr>
          <p:cNvCxnSpPr>
            <a:cxnSpLocks/>
          </p:cNvCxnSpPr>
          <p:nvPr/>
        </p:nvCxnSpPr>
        <p:spPr>
          <a:xfrm flipH="1">
            <a:off x="1" y="805636"/>
            <a:ext cx="2937163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고속도로에서 졸릴 땐 졸음쉼터에서 쉬어가기! 서서울 졸음쉼터 : 네이버 블로그">
            <a:extLst>
              <a:ext uri="{FF2B5EF4-FFF2-40B4-BE49-F238E27FC236}">
                <a16:creationId xmlns:a16="http://schemas.microsoft.com/office/drawing/2014/main" id="{8739EF11-4A3F-BB49-AF81-89DB7D6FAD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4" b="9655"/>
          <a:stretch/>
        </p:blipFill>
        <p:spPr bwMode="auto">
          <a:xfrm>
            <a:off x="755890" y="3971128"/>
            <a:ext cx="3583756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5A9A961-4BC1-0E4C-BABE-D3DD14DDF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" r="902" b="18251"/>
          <a:stretch/>
        </p:blipFill>
        <p:spPr bwMode="auto">
          <a:xfrm>
            <a:off x="4282080" y="3971128"/>
            <a:ext cx="3618996" cy="22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E8E1B2-D75F-6440-AD4C-BA92A297D2AD}"/>
              </a:ext>
            </a:extLst>
          </p:cNvPr>
          <p:cNvSpPr txBox="1"/>
          <p:nvPr/>
        </p:nvSpPr>
        <p:spPr>
          <a:xfrm>
            <a:off x="4444332" y="6232337"/>
            <a:ext cx="3294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이목 </a:t>
            </a:r>
            <a:r>
              <a:rPr lang="ko-KR" altLang="en-US" sz="14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졸음쉼터에</a:t>
            </a:r>
            <a:r>
              <a:rPr lang="ko-KR" altLang="en-US" sz="1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있는 청년창업 </a:t>
            </a:r>
            <a:r>
              <a:rPr lang="ko-KR" altLang="en-US" sz="14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푸드트럭</a:t>
            </a:r>
            <a:endParaRPr lang="en-US" altLang="ko-KR" sz="1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E17212-FFA9-1E48-88FC-77AAC00AC161}"/>
              </a:ext>
            </a:extLst>
          </p:cNvPr>
          <p:cNvSpPr txBox="1"/>
          <p:nvPr/>
        </p:nvSpPr>
        <p:spPr>
          <a:xfrm>
            <a:off x="816365" y="6232337"/>
            <a:ext cx="34628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서서울</a:t>
            </a:r>
            <a:r>
              <a:rPr lang="ko-KR" altLang="en-US" sz="1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4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졸음쉼터에</a:t>
            </a:r>
            <a:r>
              <a:rPr lang="ko-KR" altLang="en-US" sz="1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있는 청년창업 </a:t>
            </a:r>
            <a:r>
              <a:rPr lang="ko-KR" altLang="en-US" sz="14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푸드트럭</a:t>
            </a:r>
            <a:endParaRPr lang="en-US" altLang="ko-KR" sz="1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052" name="Picture 4" descr="졸음 쉼터 맛집, 푸드트럭 | 에스콰이어 코리아 (Esquire Korea)">
            <a:extLst>
              <a:ext uri="{FF2B5EF4-FFF2-40B4-BE49-F238E27FC236}">
                <a16:creationId xmlns:a16="http://schemas.microsoft.com/office/drawing/2014/main" id="{808A3E21-C674-5A4D-B668-55CEC203E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47" y="1318362"/>
            <a:ext cx="2069221" cy="178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285F2E-2DF0-6E4D-927A-BD565EFC30E3}"/>
              </a:ext>
            </a:extLst>
          </p:cNvPr>
          <p:cNvSpPr txBox="1"/>
          <p:nvPr/>
        </p:nvSpPr>
        <p:spPr>
          <a:xfrm>
            <a:off x="7974316" y="1897855"/>
            <a:ext cx="35232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dirty="0" err="1">
                <a:solidFill>
                  <a:schemeClr val="accent4"/>
                </a:solidFill>
              </a:rPr>
              <a:t>졸음쉼터</a:t>
            </a:r>
            <a:r>
              <a:rPr lang="ko-KR" altLang="en-US" sz="1600" b="1" dirty="0">
                <a:solidFill>
                  <a:schemeClr val="accent4"/>
                </a:solidFill>
              </a:rPr>
              <a:t> 내 청년창업 </a:t>
            </a:r>
            <a:r>
              <a:rPr lang="ko-KR" altLang="en-US" sz="1600" b="1" dirty="0" err="1">
                <a:solidFill>
                  <a:schemeClr val="accent4"/>
                </a:solidFill>
              </a:rPr>
              <a:t>푸드트럭</a:t>
            </a:r>
            <a:endParaRPr lang="en-US" altLang="ko-KR" sz="1600" b="1" dirty="0">
              <a:solidFill>
                <a:schemeClr val="accent4"/>
              </a:solidFill>
            </a:endParaRPr>
          </a:p>
          <a:p>
            <a:pPr algn="dist"/>
            <a:r>
              <a:rPr lang="ko-KR" altLang="en-US" sz="1400" b="1" dirty="0">
                <a:solidFill>
                  <a:schemeClr val="bg1"/>
                </a:solidFill>
              </a:rPr>
              <a:t>청년들의 창업을 장려하기 위해 생긴 정책</a:t>
            </a:r>
            <a:endParaRPr kumimoji="1" lang="ko-Kore-KR" altLang="en-US" sz="11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4" name="그림 3" descr="스크린샷, 남자, 컴퓨터, 테이블이(가) 표시된 사진&#10;&#10;자동 생성된 설명">
            <a:extLst>
              <a:ext uri="{FF2B5EF4-FFF2-40B4-BE49-F238E27FC236}">
                <a16:creationId xmlns:a16="http://schemas.microsoft.com/office/drawing/2014/main" id="{35096D1B-969C-CA4C-A8E1-2406E5037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3983" y="2712418"/>
            <a:ext cx="3660856" cy="3490710"/>
          </a:xfrm>
          <a:prstGeom prst="rect">
            <a:avLst/>
          </a:prstGeom>
          <a:ln w="3175">
            <a:solidFill>
              <a:schemeClr val="accent4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6C74884-4F5E-5843-921B-F8ECDF397564}"/>
              </a:ext>
            </a:extLst>
          </p:cNvPr>
          <p:cNvSpPr txBox="1"/>
          <p:nvPr/>
        </p:nvSpPr>
        <p:spPr>
          <a:xfrm>
            <a:off x="753912" y="1032026"/>
            <a:ext cx="10810928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졸음 쉼터 내 푸드 트럭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7C402F-DFC3-3748-9EA6-D9C7F1E2B4E8}"/>
              </a:ext>
            </a:extLst>
          </p:cNvPr>
          <p:cNvSpPr txBox="1"/>
          <p:nvPr/>
        </p:nvSpPr>
        <p:spPr>
          <a:xfrm>
            <a:off x="8646301" y="6232337"/>
            <a:ext cx="235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청년창업 </a:t>
            </a:r>
            <a:r>
              <a:rPr lang="ko-KR" altLang="en-US" sz="14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푸드트럭</a:t>
            </a:r>
            <a:r>
              <a:rPr lang="ko-KR" altLang="en-US" sz="1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성공사례</a:t>
            </a:r>
            <a:endParaRPr lang="en-US" altLang="ko-KR" sz="1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DDA1FE5-1D14-9A4F-A508-EAEE161805CC}"/>
              </a:ext>
            </a:extLst>
          </p:cNvPr>
          <p:cNvSpPr/>
          <p:nvPr/>
        </p:nvSpPr>
        <p:spPr>
          <a:xfrm>
            <a:off x="753857" y="1032026"/>
            <a:ext cx="10810982" cy="5550845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4FF4C5E4-F698-A646-AB54-CC85DCB10EB4}"/>
              </a:ext>
            </a:extLst>
          </p:cNvPr>
          <p:cNvCxnSpPr>
            <a:cxnSpLocks/>
          </p:cNvCxnSpPr>
          <p:nvPr/>
        </p:nvCxnSpPr>
        <p:spPr>
          <a:xfrm>
            <a:off x="7900406" y="1201768"/>
            <a:ext cx="0" cy="538608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4AAFCC-82A9-2841-9761-679C670D6DA8}"/>
                  </a:ext>
                </a:extLst>
              </p:cNvPr>
              <p:cNvSpPr txBox="1"/>
              <p:nvPr/>
            </p:nvSpPr>
            <p:spPr>
              <a:xfrm>
                <a:off x="2912467" y="1713647"/>
                <a:ext cx="4861298" cy="123148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dist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ko-KR" altLang="en-US" sz="1600" b="1" dirty="0">
                    <a:solidFill>
                      <a:schemeClr val="bg1"/>
                    </a:solidFill>
                  </a:rPr>
                  <a:t>고속도로 교통량이 급증하는 연휴 기간에 필요</a:t>
                </a:r>
                <a:endParaRPr lang="en-US" altLang="ko-KR" sz="1600" b="1" dirty="0">
                  <a:solidFill>
                    <a:schemeClr val="bg1"/>
                  </a:solidFill>
                </a:endParaRPr>
              </a:p>
              <a:p>
                <a:pPr algn="dist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altLang="ko-KR" sz="2000" b="1" dirty="0">
                  <a:solidFill>
                    <a:schemeClr val="bg1"/>
                  </a:solidFill>
                </a:endParaRPr>
              </a:p>
              <a:p>
                <a:pPr algn="dist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ko-KR" altLang="en-US" b="1" dirty="0">
                    <a:solidFill>
                      <a:schemeClr val="bg1"/>
                    </a:solidFill>
                  </a:rPr>
                  <a:t>매장의 설치</a:t>
                </a:r>
                <a:r>
                  <a:rPr lang="en-US" altLang="ko-KR" b="1" dirty="0">
                    <a:solidFill>
                      <a:schemeClr val="bg1"/>
                    </a:solidFill>
                  </a:rPr>
                  <a:t> </a:t>
                </a:r>
                <a:r>
                  <a:rPr lang="ko-KR" altLang="en-US" b="1" dirty="0">
                    <a:solidFill>
                      <a:schemeClr val="bg1"/>
                    </a:solidFill>
                  </a:rPr>
                  <a:t>및 해체가 용이한 </a:t>
                </a:r>
                <a:r>
                  <a:rPr lang="ko-KR" altLang="en-US" sz="2000" b="1" dirty="0" err="1">
                    <a:solidFill>
                      <a:srgbClr val="FFC000"/>
                    </a:solidFill>
                  </a:rPr>
                  <a:t>푸드트럭</a:t>
                </a:r>
                <a:r>
                  <a:rPr lang="ko-KR" altLang="en-US" sz="2000" b="1" dirty="0">
                    <a:solidFill>
                      <a:schemeClr val="bg1"/>
                    </a:solidFill>
                  </a:rPr>
                  <a:t> 활용 </a:t>
                </a:r>
                <a:endParaRPr lang="en-US" altLang="ko-KR" sz="2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4AAFCC-82A9-2841-9761-679C670D6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467" y="1713647"/>
                <a:ext cx="4861298" cy="1231486"/>
              </a:xfrm>
              <a:prstGeom prst="rect">
                <a:avLst/>
              </a:prstGeom>
              <a:blipFill>
                <a:blip r:embed="rId7"/>
                <a:stretch>
                  <a:fillRect l="-1044" t="-4082" r="-1567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직사각형 23">
            <a:extLst>
              <a:ext uri="{FF2B5EF4-FFF2-40B4-BE49-F238E27FC236}">
                <a16:creationId xmlns:a16="http://schemas.microsoft.com/office/drawing/2014/main" id="{2A291F98-30EF-C34D-839A-9592F6D1193C}"/>
              </a:ext>
            </a:extLst>
          </p:cNvPr>
          <p:cNvSpPr/>
          <p:nvPr/>
        </p:nvSpPr>
        <p:spPr>
          <a:xfrm>
            <a:off x="1404224" y="3231833"/>
            <a:ext cx="5854352" cy="28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1400" b="1" dirty="0">
                <a:solidFill>
                  <a:schemeClr val="bg1"/>
                </a:solidFill>
              </a:rPr>
              <a:t>현재 졸음쉼터에서 운영중인 </a:t>
            </a:r>
            <a:r>
              <a:rPr lang="ko-KR" altLang="en-US" sz="1400" b="1" dirty="0" err="1">
                <a:solidFill>
                  <a:schemeClr val="bg1"/>
                </a:solidFill>
              </a:rPr>
              <a:t>푸드트럭을</a:t>
            </a: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활용하는 방안도 가능</a:t>
            </a: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356C8F-CC9A-AB4A-A7A7-9F68587F527E}"/>
              </a:ext>
            </a:extLst>
          </p:cNvPr>
          <p:cNvSpPr txBox="1"/>
          <p:nvPr/>
        </p:nvSpPr>
        <p:spPr>
          <a:xfrm>
            <a:off x="753801" y="3635160"/>
            <a:ext cx="7146606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1600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졸음 쉼터에서 운영중인 청년창업 푸드트럭 매장 </a:t>
            </a:r>
          </a:p>
        </p:txBody>
      </p:sp>
      <p:cxnSp>
        <p:nvCxnSpPr>
          <p:cNvPr id="26" name="직선 연결선[R] 25">
            <a:extLst>
              <a:ext uri="{FF2B5EF4-FFF2-40B4-BE49-F238E27FC236}">
                <a16:creationId xmlns:a16="http://schemas.microsoft.com/office/drawing/2014/main" id="{377A9CEE-880C-0347-81E8-363DCA7B67E2}"/>
              </a:ext>
            </a:extLst>
          </p:cNvPr>
          <p:cNvCxnSpPr>
            <a:cxnSpLocks/>
          </p:cNvCxnSpPr>
          <p:nvPr/>
        </p:nvCxnSpPr>
        <p:spPr>
          <a:xfrm flipH="1">
            <a:off x="753856" y="3105811"/>
            <a:ext cx="714655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2579F6DB-0CA3-BF42-A876-861A5A58A229}"/>
              </a:ext>
            </a:extLst>
          </p:cNvPr>
          <p:cNvCxnSpPr>
            <a:cxnSpLocks/>
          </p:cNvCxnSpPr>
          <p:nvPr/>
        </p:nvCxnSpPr>
        <p:spPr>
          <a:xfrm>
            <a:off x="4279172" y="3971128"/>
            <a:ext cx="0" cy="2611743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 descr="스크린샷, 남자, 컴퓨터, 테이블이(가) 표시된 사진&#10;&#10;자동 생성된 설명">
            <a:extLst>
              <a:ext uri="{FF2B5EF4-FFF2-40B4-BE49-F238E27FC236}">
                <a16:creationId xmlns:a16="http://schemas.microsoft.com/office/drawing/2014/main" id="{982988CF-F4CE-C541-A1C9-F731D30E42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384" r="25929" b="93096"/>
          <a:stretch/>
        </p:blipFill>
        <p:spPr>
          <a:xfrm>
            <a:off x="10351412" y="2757725"/>
            <a:ext cx="1086787" cy="240993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91099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A3D9F32-3804-A946-96F2-887BBFE9B7E7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588E906-8AA2-5E4A-8027-6CB5C9FF2C39}"/>
              </a:ext>
            </a:extLst>
          </p:cNvPr>
          <p:cNvSpPr txBox="1">
            <a:spLocks/>
          </p:cNvSpPr>
          <p:nvPr/>
        </p:nvSpPr>
        <p:spPr>
          <a:xfrm>
            <a:off x="205739" y="205070"/>
            <a:ext cx="5059159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 위치 제안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22572504-B794-F54E-A0EE-44D032C30226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6735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9A06E782-7DD4-FA4F-B51D-EC6D252F5BA4}"/>
              </a:ext>
            </a:extLst>
          </p:cNvPr>
          <p:cNvSpPr/>
          <p:nvPr/>
        </p:nvSpPr>
        <p:spPr>
          <a:xfrm rot="5400000">
            <a:off x="5823310" y="4583314"/>
            <a:ext cx="502731" cy="755568"/>
          </a:xfrm>
          <a:prstGeom prst="rightArrow">
            <a:avLst>
              <a:gd name="adj1" fmla="val 50001"/>
              <a:gd name="adj2" fmla="val 5000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accent4"/>
              </a:solidFill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CB30873-D20C-6442-9026-67AF5F7C63AE}"/>
              </a:ext>
            </a:extLst>
          </p:cNvPr>
          <p:cNvGrpSpPr/>
          <p:nvPr/>
        </p:nvGrpSpPr>
        <p:grpSpPr>
          <a:xfrm>
            <a:off x="3078375" y="1230854"/>
            <a:ext cx="8307127" cy="965154"/>
            <a:chOff x="3078375" y="1230854"/>
            <a:chExt cx="8307127" cy="965154"/>
          </a:xfrm>
        </p:grpSpPr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BA54DC63-0FE4-7349-9228-66782FBFC0BE}"/>
                </a:ext>
              </a:extLst>
            </p:cNvPr>
            <p:cNvSpPr/>
            <p:nvPr/>
          </p:nvSpPr>
          <p:spPr>
            <a:xfrm>
              <a:off x="4964382" y="1230854"/>
              <a:ext cx="6421120" cy="96515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ore-KR" altLang="en-US" sz="3600" b="1" dirty="0">
                  <a:solidFill>
                    <a:schemeClr val="bg1"/>
                  </a:solidFill>
                </a:rPr>
                <a:t>졸음 쉼터</a:t>
              </a:r>
              <a:endParaRPr kumimoji="1" lang="en-US" altLang="ko-KR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19" name="그림 18" descr="실외, 표지판, 텍스트, 거리이(가) 표시된 사진&#10;&#10;자동 생성된 설명">
              <a:extLst>
                <a:ext uri="{FF2B5EF4-FFF2-40B4-BE49-F238E27FC236}">
                  <a16:creationId xmlns:a16="http://schemas.microsoft.com/office/drawing/2014/main" id="{419AE1E6-8BE4-294B-A20B-1352C5D6F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56" t="6585" r="6346" b="3559"/>
            <a:stretch/>
          </p:blipFill>
          <p:spPr>
            <a:xfrm>
              <a:off x="3078375" y="1230854"/>
              <a:ext cx="1737837" cy="965154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D69A61F-23E8-E14B-88E1-EA1044A52879}"/>
              </a:ext>
            </a:extLst>
          </p:cNvPr>
          <p:cNvGrpSpPr/>
          <p:nvPr/>
        </p:nvGrpSpPr>
        <p:grpSpPr>
          <a:xfrm>
            <a:off x="3078375" y="3682549"/>
            <a:ext cx="8307127" cy="1040366"/>
            <a:chOff x="3078375" y="3781718"/>
            <a:chExt cx="8307127" cy="1040366"/>
          </a:xfrm>
        </p:grpSpPr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86657F97-177A-184A-A419-54644C4FBE63}"/>
                </a:ext>
              </a:extLst>
            </p:cNvPr>
            <p:cNvSpPr/>
            <p:nvPr/>
          </p:nvSpPr>
          <p:spPr>
            <a:xfrm>
              <a:off x="4964382" y="3856930"/>
              <a:ext cx="6421120" cy="965154"/>
            </a:xfrm>
            <a:prstGeom prst="round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ore-KR" altLang="en-US" sz="3600" b="1" dirty="0">
                  <a:solidFill>
                    <a:schemeClr val="bg1"/>
                  </a:solidFill>
                </a:rPr>
                <a:t>드라이브 스루 서비스</a:t>
              </a:r>
              <a:endParaRPr kumimoji="1" lang="en-US" altLang="ko-KR" sz="3600" b="1" dirty="0">
                <a:solidFill>
                  <a:schemeClr val="bg1"/>
                </a:solidFill>
              </a:endParaRPr>
            </a:p>
          </p:txBody>
        </p:sp>
        <p:pic>
          <p:nvPicPr>
            <p:cNvPr id="20" name="그림 19" descr="창문, 앉아있는, 컴퓨터, 모니터이(가) 표시된 사진&#10;&#10;자동 생성된 설명">
              <a:extLst>
                <a:ext uri="{FF2B5EF4-FFF2-40B4-BE49-F238E27FC236}">
                  <a16:creationId xmlns:a16="http://schemas.microsoft.com/office/drawing/2014/main" id="{8BBABF61-5E1E-8F45-BBD2-9F64716D2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871" b="15733"/>
            <a:stretch/>
          </p:blipFill>
          <p:spPr>
            <a:xfrm>
              <a:off x="3078375" y="3781718"/>
              <a:ext cx="1791878" cy="1008322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44C9B77-9F82-674F-AFEE-743E3BF1BE2C}"/>
              </a:ext>
            </a:extLst>
          </p:cNvPr>
          <p:cNvGrpSpPr/>
          <p:nvPr/>
        </p:nvGrpSpPr>
        <p:grpSpPr>
          <a:xfrm>
            <a:off x="3078375" y="2381278"/>
            <a:ext cx="8307127" cy="1116000"/>
            <a:chOff x="3078375" y="2477255"/>
            <a:chExt cx="8307127" cy="1116000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298E42B-E646-EC41-9343-E655665D2C7F}"/>
                </a:ext>
              </a:extLst>
            </p:cNvPr>
            <p:cNvGrpSpPr/>
            <p:nvPr/>
          </p:nvGrpSpPr>
          <p:grpSpPr>
            <a:xfrm>
              <a:off x="4964382" y="2606306"/>
              <a:ext cx="6421120" cy="965154"/>
              <a:chOff x="548342" y="2589881"/>
              <a:chExt cx="6421120" cy="965154"/>
            </a:xfrm>
          </p:grpSpPr>
          <p:sp>
            <p:nvSpPr>
              <p:cNvPr id="10" name="모서리가 둥근 직사각형 9">
                <a:extLst>
                  <a:ext uri="{FF2B5EF4-FFF2-40B4-BE49-F238E27FC236}">
                    <a16:creationId xmlns:a16="http://schemas.microsoft.com/office/drawing/2014/main" id="{69E17E52-9B2F-7643-A6B9-522344B9C731}"/>
                  </a:ext>
                </a:extLst>
              </p:cNvPr>
              <p:cNvSpPr/>
              <p:nvPr/>
            </p:nvSpPr>
            <p:spPr>
              <a:xfrm>
                <a:off x="548342" y="2589881"/>
                <a:ext cx="6421120" cy="965154"/>
              </a:xfrm>
              <a:prstGeom prst="roundRect">
                <a:avLst/>
              </a:prstGeom>
              <a:noFill/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ko-Kore-KR" altLang="en-US" sz="3600" b="1" dirty="0">
                    <a:solidFill>
                      <a:schemeClr val="bg1"/>
                    </a:solidFill>
                  </a:rPr>
                  <a:t>푸드 트럭</a:t>
                </a:r>
                <a:endParaRPr kumimoji="1" lang="en-US" altLang="ko-KR" sz="3600" b="1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3" name="그래픽 2" descr="트럭">
                <a:extLst>
                  <a:ext uri="{FF2B5EF4-FFF2-40B4-BE49-F238E27FC236}">
                    <a16:creationId xmlns:a16="http://schemas.microsoft.com/office/drawing/2014/main" id="{2602BF48-0C02-944C-B8E8-93FBF2FB5A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768315" y="2615258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21" name="Picture 4" descr="고속도로에서 졸릴 땐 졸음쉼터에서 쉬어가기! 서서울 졸음쉼터 : 네이버 블로그">
              <a:extLst>
                <a:ext uri="{FF2B5EF4-FFF2-40B4-BE49-F238E27FC236}">
                  <a16:creationId xmlns:a16="http://schemas.microsoft.com/office/drawing/2014/main" id="{4B8A17A0-67DC-2140-984F-A8374471B0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64" b="9655"/>
            <a:stretch/>
          </p:blipFill>
          <p:spPr bwMode="auto">
            <a:xfrm>
              <a:off x="3078375" y="2477255"/>
              <a:ext cx="1791878" cy="111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5366DC-B06D-A341-B2FC-8D885BED5603}"/>
                  </a:ext>
                </a:extLst>
              </p:cNvPr>
              <p:cNvSpPr txBox="1"/>
              <p:nvPr/>
            </p:nvSpPr>
            <p:spPr>
              <a:xfrm>
                <a:off x="5799761" y="1911514"/>
                <a:ext cx="5498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44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ko-Kore-KR" altLang="en-US" sz="44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B5366DC-B06D-A341-B2FC-8D885BED5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1" y="1911514"/>
                <a:ext cx="549830" cy="677108"/>
              </a:xfrm>
              <a:prstGeom prst="rect">
                <a:avLst/>
              </a:prstGeom>
              <a:blipFill>
                <a:blip r:embed="rId7"/>
                <a:stretch>
                  <a:fillRect l="-17778" r="-17778" b="-363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EC33F-80AD-3F40-9675-8A91C49B02F6}"/>
                  </a:ext>
                </a:extLst>
              </p:cNvPr>
              <p:cNvSpPr txBox="1"/>
              <p:nvPr/>
            </p:nvSpPr>
            <p:spPr>
              <a:xfrm>
                <a:off x="5799761" y="3217758"/>
                <a:ext cx="54983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ore-KR" sz="4400" b="1" i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kumimoji="1" lang="ko-Kore-KR" altLang="en-US" sz="4400" b="1" dirty="0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D5EC33F-80AD-3F40-9675-8A91C49B0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761" y="3217758"/>
                <a:ext cx="549830" cy="677108"/>
              </a:xfrm>
              <a:prstGeom prst="rect">
                <a:avLst/>
              </a:prstGeom>
              <a:blipFill>
                <a:blip r:embed="rId7"/>
                <a:stretch>
                  <a:fillRect l="-17778" r="-17778" b="-5556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D780DAA9-8DC8-AF48-B6AE-95EDB6C1F963}"/>
              </a:ext>
            </a:extLst>
          </p:cNvPr>
          <p:cNvSpPr/>
          <p:nvPr/>
        </p:nvSpPr>
        <p:spPr>
          <a:xfrm>
            <a:off x="2187045" y="1032027"/>
            <a:ext cx="7925144" cy="426111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01CD004-C9A9-4944-9EB5-0B8F8F4E4394}"/>
              </a:ext>
            </a:extLst>
          </p:cNvPr>
          <p:cNvGrpSpPr/>
          <p:nvPr/>
        </p:nvGrpSpPr>
        <p:grpSpPr>
          <a:xfrm>
            <a:off x="2187045" y="5293145"/>
            <a:ext cx="7925144" cy="958295"/>
            <a:chOff x="917496" y="5229783"/>
            <a:chExt cx="10338590" cy="95829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51F7B78-54DA-D040-8192-FB21CE350422}"/>
                </a:ext>
              </a:extLst>
            </p:cNvPr>
            <p:cNvSpPr/>
            <p:nvPr/>
          </p:nvSpPr>
          <p:spPr>
            <a:xfrm>
              <a:off x="917496" y="5229783"/>
              <a:ext cx="10338590" cy="704538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31" name="모서리가 둥근 직사각형 10">
              <a:extLst>
                <a:ext uri="{FF2B5EF4-FFF2-40B4-BE49-F238E27FC236}">
                  <a16:creationId xmlns:a16="http://schemas.microsoft.com/office/drawing/2014/main" id="{4229C941-A504-F840-A356-9CFD4FF6F70F}"/>
                </a:ext>
              </a:extLst>
            </p:cNvPr>
            <p:cNvSpPr/>
            <p:nvPr/>
          </p:nvSpPr>
          <p:spPr>
            <a:xfrm>
              <a:off x="917497" y="5229783"/>
              <a:ext cx="10338589" cy="958295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ore-KR" altLang="en-US" sz="36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코로나 </a:t>
              </a:r>
              <a:r>
                <a:rPr lang="en-US" altLang="ko-Kore-KR" sz="36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1</a:t>
              </a:r>
              <a:r>
                <a:rPr lang="en-US" altLang="ko-KR" sz="36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9 </a:t>
              </a:r>
              <a:r>
                <a:rPr lang="ko-KR" altLang="en-US" sz="36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감염 예방</a:t>
              </a:r>
              <a:endParaRPr lang="en-US" altLang="ko-KR" sz="3600" dirty="0">
                <a:solidFill>
                  <a:srgbClr val="2626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2" name="그래픽 31" descr="의료">
            <a:extLst>
              <a:ext uri="{FF2B5EF4-FFF2-40B4-BE49-F238E27FC236}">
                <a16:creationId xmlns:a16="http://schemas.microsoft.com/office/drawing/2014/main" id="{819B3514-5F40-5C4D-867F-77F5250352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74942" y="5454911"/>
            <a:ext cx="634761" cy="6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9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AB84205-882D-3D44-A35D-9C9576F792BF}"/>
              </a:ext>
            </a:extLst>
          </p:cNvPr>
          <p:cNvGrpSpPr/>
          <p:nvPr/>
        </p:nvGrpSpPr>
        <p:grpSpPr>
          <a:xfrm>
            <a:off x="604039" y="1237440"/>
            <a:ext cx="11071092" cy="782965"/>
            <a:chOff x="917496" y="1423223"/>
            <a:chExt cx="10338590" cy="97501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33C2342-BFF6-704C-AB7E-A6FAA239FC40}"/>
                </a:ext>
              </a:extLst>
            </p:cNvPr>
            <p:cNvSpPr/>
            <p:nvPr/>
          </p:nvSpPr>
          <p:spPr>
            <a:xfrm>
              <a:off x="917496" y="1693701"/>
              <a:ext cx="10338590" cy="704538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모서리가 둥근 직사각형 10">
              <a:extLst>
                <a:ext uri="{FF2B5EF4-FFF2-40B4-BE49-F238E27FC236}">
                  <a16:creationId xmlns:a16="http://schemas.microsoft.com/office/drawing/2014/main" id="{3AE33EC5-9E3C-AB4D-9B88-76C482B3D4F6}"/>
                </a:ext>
              </a:extLst>
            </p:cNvPr>
            <p:cNvSpPr/>
            <p:nvPr/>
          </p:nvSpPr>
          <p:spPr>
            <a:xfrm>
              <a:off x="917497" y="1423223"/>
              <a:ext cx="10338589" cy="958295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드라이브 스루 </a:t>
              </a:r>
              <a:r>
                <a:rPr lang="ko-KR" altLang="en-US" sz="2400" b="1" dirty="0" err="1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휴게소란</a:t>
              </a:r>
              <a:r>
                <a:rPr lang="ko-KR" altLang="en-US" sz="24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?</a:t>
              </a:r>
              <a:endParaRPr lang="en-US" altLang="ko-KR" sz="2400" dirty="0">
                <a:solidFill>
                  <a:srgbClr val="2626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61417C-0017-BF4D-92B3-43643773EB9C}"/>
              </a:ext>
            </a:extLst>
          </p:cNvPr>
          <p:cNvSpPr/>
          <p:nvPr/>
        </p:nvSpPr>
        <p:spPr>
          <a:xfrm>
            <a:off x="616738" y="2361422"/>
            <a:ext cx="110710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*</a:t>
            </a:r>
            <a:r>
              <a:rPr lang="en-US" altLang="ko-KR" sz="20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lang="ko-KR" altLang="en-US" sz="20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</a:t>
            </a:r>
            <a:r>
              <a:rPr lang="en-US" altLang="ko-KR" sz="20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(Drive Thru)</a:t>
            </a:r>
            <a:r>
              <a:rPr lang="ko-KR" altLang="en-US" sz="20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란 자동차에서 내리지 않은 상태로 서비스를 받을 수 있는 운영 방식</a:t>
            </a:r>
            <a:endParaRPr lang="en-US" altLang="ko-KR" sz="20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lang="en-US" altLang="ko-KR" sz="20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lang="en-US" altLang="ko-KR" sz="20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*</a:t>
            </a:r>
            <a:r>
              <a:rPr lang="en-US" altLang="ko-KR" sz="20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휴게소를 </a:t>
            </a:r>
            <a:r>
              <a:rPr lang="ko-KR" altLang="en-US" sz="20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졸음 쉼터 내 공간을 활용하여 식음료를 판매하는 </a:t>
            </a:r>
            <a:r>
              <a:rPr lang="ko-KR" altLang="en-US" sz="2000" b="1" dirty="0" err="1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푸드트럭</a:t>
            </a:r>
            <a:r>
              <a:rPr lang="ko-KR" altLang="en-US" sz="20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영업장</a:t>
            </a:r>
            <a:r>
              <a:rPr lang="ko-KR" altLang="en-US" sz="20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으로 정의</a:t>
            </a:r>
            <a:endParaRPr lang="en-US" altLang="ko-KR" sz="20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026" name="Picture 2" descr="남천졸음쉼터 &gt; 졸음쉼터 &gt; 고속도로안내 &gt; 신대구부산고속도로주식회사">
            <a:extLst>
              <a:ext uri="{FF2B5EF4-FFF2-40B4-BE49-F238E27FC236}">
                <a16:creationId xmlns:a16="http://schemas.microsoft.com/office/drawing/2014/main" id="{D09D956A-531C-5E43-9041-F2D99ED646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" r="-326"/>
          <a:stretch/>
        </p:blipFill>
        <p:spPr bwMode="auto">
          <a:xfrm>
            <a:off x="604038" y="3762835"/>
            <a:ext cx="3269928" cy="236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고속도로에서 졸릴 땐 졸음쉼터에서 쉬어가기! 서서울 졸음쉼터 : 네이버 블로그">
            <a:extLst>
              <a:ext uri="{FF2B5EF4-FFF2-40B4-BE49-F238E27FC236}">
                <a16:creationId xmlns:a16="http://schemas.microsoft.com/office/drawing/2014/main" id="{D792E69D-DEC5-3645-901E-38AE4A90B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64" b="9655"/>
          <a:stretch/>
        </p:blipFill>
        <p:spPr bwMode="auto">
          <a:xfrm>
            <a:off x="7904112" y="3768187"/>
            <a:ext cx="3783719" cy="235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고속도로 졸음쉼터 2020년까지 70여곳 늘린다 - 뉴스매거진">
            <a:extLst>
              <a:ext uri="{FF2B5EF4-FFF2-40B4-BE49-F238E27FC236}">
                <a16:creationId xmlns:a16="http://schemas.microsoft.com/office/drawing/2014/main" id="{78CEF405-07E4-C643-9530-A64B16850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7" r="7823"/>
          <a:stretch/>
        </p:blipFill>
        <p:spPr bwMode="auto">
          <a:xfrm>
            <a:off x="3838002" y="3762196"/>
            <a:ext cx="4102074" cy="236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FDC19BEA-024C-944B-AE2C-53DFDB1ECD44}"/>
              </a:ext>
            </a:extLst>
          </p:cNvPr>
          <p:cNvSpPr txBox="1">
            <a:spLocks/>
          </p:cNvSpPr>
          <p:nvPr/>
        </p:nvSpPr>
        <p:spPr>
          <a:xfrm>
            <a:off x="205739" y="205070"/>
            <a:ext cx="5059159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 위치 제안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29" name="직선 연결선[R] 28">
            <a:extLst>
              <a:ext uri="{FF2B5EF4-FFF2-40B4-BE49-F238E27FC236}">
                <a16:creationId xmlns:a16="http://schemas.microsoft.com/office/drawing/2014/main" id="{CCEF4832-0C68-D343-99BE-CA4863E0BE90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6735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873905-FD29-5E40-906B-7A52D0CFFC95}"/>
              </a:ext>
            </a:extLst>
          </p:cNvPr>
          <p:cNvSpPr/>
          <p:nvPr/>
        </p:nvSpPr>
        <p:spPr>
          <a:xfrm>
            <a:off x="604039" y="1406203"/>
            <a:ext cx="11071092" cy="4718523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1099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704121F-224E-7A49-8FBB-7C5AE7D80C48}"/>
              </a:ext>
            </a:extLst>
          </p:cNvPr>
          <p:cNvSpPr txBox="1">
            <a:spLocks/>
          </p:cNvSpPr>
          <p:nvPr/>
        </p:nvSpPr>
        <p:spPr>
          <a:xfrm>
            <a:off x="205739" y="205070"/>
            <a:ext cx="5059159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 위치 제안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3606E70-A351-2943-9141-04EB2CB97E75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6735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494FFE-F0F8-4B6B-9D59-9AD6E88F9394}"/>
              </a:ext>
            </a:extLst>
          </p:cNvPr>
          <p:cNvSpPr txBox="1"/>
          <p:nvPr/>
        </p:nvSpPr>
        <p:spPr>
          <a:xfrm flipH="1">
            <a:off x="3118441" y="1875401"/>
            <a:ext cx="5955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 위치 선정 기준  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125C87A-305B-AA4E-8498-28358BF6F7A2}"/>
              </a:ext>
            </a:extLst>
          </p:cNvPr>
          <p:cNvGrpSpPr/>
          <p:nvPr/>
        </p:nvGrpSpPr>
        <p:grpSpPr>
          <a:xfrm>
            <a:off x="3829514" y="2797466"/>
            <a:ext cx="4532970" cy="2174901"/>
            <a:chOff x="3728753" y="3166422"/>
            <a:chExt cx="4532970" cy="21749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5516A8-4D4B-9940-80BC-B46D10DB00AB}"/>
                </a:ext>
              </a:extLst>
            </p:cNvPr>
            <p:cNvSpPr txBox="1"/>
            <p:nvPr/>
          </p:nvSpPr>
          <p:spPr>
            <a:xfrm>
              <a:off x="4050924" y="3407487"/>
              <a:ext cx="3993401" cy="16927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514350" indent="-514350">
                <a:buAutoNum type="arabicPeriod"/>
              </a:pPr>
              <a:r>
                <a:rPr lang="ko-KR" altLang="en-US" sz="2400" b="1" dirty="0">
                  <a:solidFill>
                    <a:schemeClr val="accent4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휴게소 밀집도</a:t>
              </a:r>
              <a:endParaRPr lang="en-US" altLang="ko-KR" sz="24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514350" indent="-514350">
                <a:buAutoNum type="arabicPeriod"/>
              </a:pPr>
              <a:endParaRPr lang="en-US" altLang="ko-KR" sz="16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400" b="1" dirty="0">
                  <a:solidFill>
                    <a:schemeClr val="accent4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휴게소 평균체류시간</a:t>
              </a:r>
              <a:endParaRPr lang="en-US" altLang="ko-KR" sz="24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457200" indent="-457200">
                <a:buAutoNum type="arabicPeriod"/>
              </a:pPr>
              <a:endParaRPr lang="en-US" altLang="ko-KR" sz="16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marL="457200" indent="-457200">
                <a:buAutoNum type="arabicPeriod"/>
              </a:pPr>
              <a:r>
                <a:rPr lang="ko-KR" altLang="en-US" sz="2400" b="1" dirty="0">
                  <a:solidFill>
                    <a:schemeClr val="accent4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직전 휴게소로부터의 거리</a:t>
              </a:r>
              <a:endParaRPr lang="en-US" altLang="ko-KR" sz="24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8" name="L 도형 17">
              <a:extLst>
                <a:ext uri="{FF2B5EF4-FFF2-40B4-BE49-F238E27FC236}">
                  <a16:creationId xmlns:a16="http://schemas.microsoft.com/office/drawing/2014/main" id="{A04025A4-39EC-214D-842A-15128BC72DED}"/>
                </a:ext>
              </a:extLst>
            </p:cNvPr>
            <p:cNvSpPr/>
            <p:nvPr/>
          </p:nvSpPr>
          <p:spPr>
            <a:xfrm flipV="1">
              <a:off x="3728753" y="3166422"/>
              <a:ext cx="217398" cy="1295400"/>
            </a:xfrm>
            <a:prstGeom prst="corne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L 도형 18">
              <a:extLst>
                <a:ext uri="{FF2B5EF4-FFF2-40B4-BE49-F238E27FC236}">
                  <a16:creationId xmlns:a16="http://schemas.microsoft.com/office/drawing/2014/main" id="{F8B5522D-6FAF-6045-8F7E-F3D333418DEF}"/>
                </a:ext>
              </a:extLst>
            </p:cNvPr>
            <p:cNvSpPr/>
            <p:nvPr/>
          </p:nvSpPr>
          <p:spPr>
            <a:xfrm flipH="1">
              <a:off x="8044325" y="4045923"/>
              <a:ext cx="217398" cy="1295400"/>
            </a:xfrm>
            <a:prstGeom prst="corner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21" name="그래픽 20" descr="닫힌 따옴표">
            <a:extLst>
              <a:ext uri="{FF2B5EF4-FFF2-40B4-BE49-F238E27FC236}">
                <a16:creationId xmlns:a16="http://schemas.microsoft.com/office/drawing/2014/main" id="{D08C005D-E64F-1842-B4E9-0C8E2C53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3558" y="1649245"/>
            <a:ext cx="579939" cy="579939"/>
          </a:xfrm>
          <a:prstGeom prst="rect">
            <a:avLst/>
          </a:prstGeom>
        </p:spPr>
      </p:pic>
      <p:pic>
        <p:nvPicPr>
          <p:cNvPr id="22" name="그래픽 21" descr="닫힌 따옴표">
            <a:extLst>
              <a:ext uri="{FF2B5EF4-FFF2-40B4-BE49-F238E27FC236}">
                <a16:creationId xmlns:a16="http://schemas.microsoft.com/office/drawing/2014/main" id="{2BE3D5BF-77AD-7F4F-9F51-52AD17DF33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538502" y="1649245"/>
            <a:ext cx="579939" cy="57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0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7B3E42-8215-384A-8D68-B9E9E13C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212" y="620966"/>
            <a:ext cx="1941576" cy="782964"/>
          </a:xfrm>
        </p:spPr>
        <p:txBody>
          <a:bodyPr>
            <a:normAutofit/>
          </a:bodyPr>
          <a:lstStyle/>
          <a:p>
            <a:pPr algn="ctr"/>
            <a:r>
              <a:rPr kumimoji="1" lang="ko-Kore-KR" altLang="en-US" sz="4000" b="1" dirty="0">
                <a:solidFill>
                  <a:schemeClr val="bg1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목</a:t>
            </a:r>
            <a:r>
              <a:rPr kumimoji="1" lang="ko-KR" altLang="en-US" sz="4000" b="1" dirty="0">
                <a:solidFill>
                  <a:schemeClr val="bg1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 </a:t>
            </a:r>
            <a:r>
              <a:rPr kumimoji="1" lang="en-US" altLang="ko-KR" sz="4000" b="1" dirty="0">
                <a:solidFill>
                  <a:schemeClr val="bg1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 </a:t>
            </a:r>
            <a:r>
              <a:rPr kumimoji="1" lang="ko-Kore-KR" altLang="en-US" sz="4000" b="1" dirty="0">
                <a:solidFill>
                  <a:schemeClr val="bg1"/>
                </a:solidFill>
                <a:latin typeface="정부상징 부처명_16040911" panose="02020503020101020101" pitchFamily="18" charset="-127"/>
                <a:ea typeface="정부상징 부처명_16040911" panose="02020503020101020101" pitchFamily="18" charset="-127"/>
              </a:rPr>
              <a:t>차</a:t>
            </a:r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9788CE06-77CE-9441-9861-DA6C1A03D341}"/>
              </a:ext>
            </a:extLst>
          </p:cNvPr>
          <p:cNvSpPr txBox="1">
            <a:spLocks/>
          </p:cNvSpPr>
          <p:nvPr/>
        </p:nvSpPr>
        <p:spPr>
          <a:xfrm>
            <a:off x="0" y="1690688"/>
            <a:ext cx="12192000" cy="78296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kumimoji="1" lang="ko-Kore-KR" altLang="en-US" sz="2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135CF5-5EBC-B84E-BA31-E3F5A6B2A611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39E3A5C5-A009-A940-BE69-3433351FB8E3}"/>
              </a:ext>
            </a:extLst>
          </p:cNvPr>
          <p:cNvSpPr/>
          <p:nvPr/>
        </p:nvSpPr>
        <p:spPr>
          <a:xfrm>
            <a:off x="2098623" y="2606058"/>
            <a:ext cx="2200964" cy="222917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분석 배경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분석 목적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아이디어 도출</a:t>
            </a:r>
            <a:endParaRPr kumimoji="1"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3E180491-F025-E84C-88BD-E1FECF302FA9}"/>
              </a:ext>
            </a:extLst>
          </p:cNvPr>
          <p:cNvSpPr/>
          <p:nvPr/>
        </p:nvSpPr>
        <p:spPr>
          <a:xfrm>
            <a:off x="7892416" y="2606058"/>
            <a:ext cx="2877184" cy="222917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드라이브 스루 휴게소 위치 제안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서비스 활용 방안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기대 효과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endParaRPr kumimoji="1" lang="en-US" altLang="ko-Kore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한계점 및 제언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3847608-4896-934B-8FB7-A17673AE2C7F}"/>
              </a:ext>
            </a:extLst>
          </p:cNvPr>
          <p:cNvSpPr/>
          <p:nvPr/>
        </p:nvSpPr>
        <p:spPr>
          <a:xfrm>
            <a:off x="4442087" y="2607461"/>
            <a:ext cx="3307828" cy="2229178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주요 전처리 과정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데이터 분석 과정</a:t>
            </a:r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endParaRPr kumimoji="1"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bg1"/>
                </a:solidFill>
              </a:rPr>
              <a:t>휴게소 밀집도 예측 모델링</a:t>
            </a:r>
            <a:endParaRPr kumimoji="1" lang="ko-Kore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8BD21E03-FD3B-9942-AC96-6BA756F350E8}"/>
              </a:ext>
            </a:extLst>
          </p:cNvPr>
          <p:cNvSpPr txBox="1">
            <a:spLocks/>
          </p:cNvSpPr>
          <p:nvPr/>
        </p:nvSpPr>
        <p:spPr>
          <a:xfrm>
            <a:off x="1601449" y="1690688"/>
            <a:ext cx="8989101" cy="78296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        </a:t>
            </a:r>
            <a:r>
              <a:rPr kumimoji="1" lang="ko-Kore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분</a:t>
            </a: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ore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석</a:t>
            </a: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배 경   </a:t>
            </a:r>
            <a:r>
              <a:rPr kumimoji="1"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   분 석 과 정    </a:t>
            </a:r>
            <a:r>
              <a:rPr kumimoji="1"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|</a:t>
            </a: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 </a:t>
            </a: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결론</a:t>
            </a:r>
            <a:r>
              <a:rPr kumimoji="1" lang="en-US" altLang="ko-KR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ko-KR" altLang="en-US" sz="20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rPr>
              <a:t>및 기대효과</a:t>
            </a:r>
            <a:endParaRPr kumimoji="1" lang="ko-Kore-KR" altLang="en-US" sz="20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488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C671131B-AC51-BE4F-B2AE-18D8206DCC48}"/>
              </a:ext>
            </a:extLst>
          </p:cNvPr>
          <p:cNvSpPr/>
          <p:nvPr/>
        </p:nvSpPr>
        <p:spPr>
          <a:xfrm>
            <a:off x="604039" y="1753195"/>
            <a:ext cx="11071092" cy="442726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7CE5BA8-7EDB-7848-8EEF-F5C7C707B46D}"/>
              </a:ext>
            </a:extLst>
          </p:cNvPr>
          <p:cNvSpPr/>
          <p:nvPr/>
        </p:nvSpPr>
        <p:spPr>
          <a:xfrm>
            <a:off x="668574" y="2592993"/>
            <a:ext cx="10919388" cy="3342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494FFE-F0F8-4B6B-9D59-9AD6E88F9394}"/>
              </a:ext>
            </a:extLst>
          </p:cNvPr>
          <p:cNvSpPr txBox="1"/>
          <p:nvPr/>
        </p:nvSpPr>
        <p:spPr>
          <a:xfrm flipH="1">
            <a:off x="930846" y="1988427"/>
            <a:ext cx="2539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1. </a:t>
            </a:r>
            <a:r>
              <a:rPr lang="ko-KR" altLang="en-US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휴게소 밀집도</a:t>
            </a:r>
            <a:endParaRPr lang="ko-KR" altLang="en-US" dirty="0">
              <a:solidFill>
                <a:schemeClr val="accent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1A9697-7B75-45D3-BC3D-179A0AE7B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22" y="2583992"/>
            <a:ext cx="4984085" cy="328476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01AEEF-1DAF-4815-BA38-D0D780BFA9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2"/>
          <a:stretch/>
        </p:blipFill>
        <p:spPr>
          <a:xfrm>
            <a:off x="5499485" y="2583993"/>
            <a:ext cx="6153012" cy="328476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A5643681-6694-1742-9F11-D83ADE7A358C}"/>
              </a:ext>
            </a:extLst>
          </p:cNvPr>
          <p:cNvSpPr txBox="1">
            <a:spLocks/>
          </p:cNvSpPr>
          <p:nvPr/>
        </p:nvSpPr>
        <p:spPr>
          <a:xfrm>
            <a:off x="205739" y="205070"/>
            <a:ext cx="5059159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 위치 제안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0AD470FC-5543-7F4E-A764-F79BDA707BEB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6735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120527-FA5C-0243-8EC6-3E03B3787C6C}"/>
              </a:ext>
            </a:extLst>
          </p:cNvPr>
          <p:cNvGrpSpPr/>
          <p:nvPr/>
        </p:nvGrpSpPr>
        <p:grpSpPr>
          <a:xfrm>
            <a:off x="604039" y="1237442"/>
            <a:ext cx="11071092" cy="524753"/>
            <a:chOff x="917496" y="1423222"/>
            <a:chExt cx="10338590" cy="97501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6085860-749F-534C-9EDA-42F948B480CC}"/>
                </a:ext>
              </a:extLst>
            </p:cNvPr>
            <p:cNvSpPr/>
            <p:nvPr/>
          </p:nvSpPr>
          <p:spPr>
            <a:xfrm>
              <a:off x="917496" y="1693701"/>
              <a:ext cx="10338590" cy="704538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10F4B269-DFDB-014F-97BA-95309EDEA563}"/>
                </a:ext>
              </a:extLst>
            </p:cNvPr>
            <p:cNvSpPr/>
            <p:nvPr/>
          </p:nvSpPr>
          <p:spPr>
            <a:xfrm>
              <a:off x="917497" y="1423222"/>
              <a:ext cx="10338589" cy="958295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드라이브 스루 휴게소 위치 선정 기준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9199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1B7A27-D804-E449-B1E4-650603FB55AB}"/>
              </a:ext>
            </a:extLst>
          </p:cNvPr>
          <p:cNvSpPr/>
          <p:nvPr/>
        </p:nvSpPr>
        <p:spPr>
          <a:xfrm>
            <a:off x="604039" y="1753195"/>
            <a:ext cx="11071092" cy="442726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D4904E1-7F41-461F-B27C-DA6E5A8BE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3" r="1022"/>
          <a:stretch/>
        </p:blipFill>
        <p:spPr>
          <a:xfrm>
            <a:off x="698529" y="2738959"/>
            <a:ext cx="5477546" cy="2970000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ED99F90E-17A3-F347-9195-33863FFF1587}"/>
              </a:ext>
            </a:extLst>
          </p:cNvPr>
          <p:cNvSpPr txBox="1">
            <a:spLocks/>
          </p:cNvSpPr>
          <p:nvPr/>
        </p:nvSpPr>
        <p:spPr>
          <a:xfrm>
            <a:off x="205739" y="205070"/>
            <a:ext cx="5059159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 위치 제안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3679E3BD-2635-C14F-978F-4CD2F605ECA2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6735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F184009-5D48-CB4B-B71F-1A09E23616F5}"/>
              </a:ext>
            </a:extLst>
          </p:cNvPr>
          <p:cNvGrpSpPr/>
          <p:nvPr/>
        </p:nvGrpSpPr>
        <p:grpSpPr>
          <a:xfrm>
            <a:off x="604039" y="1237442"/>
            <a:ext cx="11071092" cy="524753"/>
            <a:chOff x="917496" y="1423222"/>
            <a:chExt cx="10338590" cy="975017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7D96FA09-2BB6-2B45-B63C-8D5617EB8768}"/>
                </a:ext>
              </a:extLst>
            </p:cNvPr>
            <p:cNvSpPr/>
            <p:nvPr/>
          </p:nvSpPr>
          <p:spPr>
            <a:xfrm>
              <a:off x="917496" y="1693701"/>
              <a:ext cx="10338590" cy="704538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DF962BE8-1940-E941-A912-E63C12DB42C0}"/>
                </a:ext>
              </a:extLst>
            </p:cNvPr>
            <p:cNvSpPr/>
            <p:nvPr/>
          </p:nvSpPr>
          <p:spPr>
            <a:xfrm>
              <a:off x="917497" y="1423222"/>
              <a:ext cx="10338589" cy="958295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드라이브 스루 휴게소 위치 선정 기준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9E85D9E-65BD-F94D-98EB-03699A0FB354}"/>
              </a:ext>
            </a:extLst>
          </p:cNvPr>
          <p:cNvSpPr txBox="1"/>
          <p:nvPr/>
        </p:nvSpPr>
        <p:spPr>
          <a:xfrm flipH="1">
            <a:off x="6411704" y="1988427"/>
            <a:ext cx="350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3. </a:t>
            </a:r>
            <a:r>
              <a:rPr lang="ko-KR" altLang="en-US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직전 휴게소로부터의 거리</a:t>
            </a:r>
            <a:endParaRPr lang="ko-KR" altLang="en-US" dirty="0">
              <a:solidFill>
                <a:schemeClr val="accent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42F201B-5D19-0C4A-9FE3-7858F88F7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3"/>
          <a:stretch/>
        </p:blipFill>
        <p:spPr>
          <a:xfrm>
            <a:off x="6236657" y="2727941"/>
            <a:ext cx="5408331" cy="299193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DFD4E6-CF62-A648-BBF7-21C957522010}"/>
              </a:ext>
            </a:extLst>
          </p:cNvPr>
          <p:cNvSpPr txBox="1"/>
          <p:nvPr/>
        </p:nvSpPr>
        <p:spPr>
          <a:xfrm flipH="1">
            <a:off x="930845" y="1988427"/>
            <a:ext cx="286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2. </a:t>
            </a:r>
            <a:r>
              <a:rPr lang="ko-KR" altLang="en-US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휴게소 평균체류시간</a:t>
            </a:r>
            <a:endParaRPr lang="ko-KR" altLang="en-US" dirty="0">
              <a:solidFill>
                <a:schemeClr val="accent4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30705F37-54C2-A741-8F35-2DFF1A4BAD27}"/>
              </a:ext>
            </a:extLst>
          </p:cNvPr>
          <p:cNvCxnSpPr>
            <a:cxnSpLocks/>
          </p:cNvCxnSpPr>
          <p:nvPr/>
        </p:nvCxnSpPr>
        <p:spPr>
          <a:xfrm>
            <a:off x="6192589" y="1848760"/>
            <a:ext cx="0" cy="422153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994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D6D7DC7-D4B0-DD43-8428-BEB247BEDB5A}"/>
              </a:ext>
            </a:extLst>
          </p:cNvPr>
          <p:cNvSpPr/>
          <p:nvPr/>
        </p:nvSpPr>
        <p:spPr>
          <a:xfrm>
            <a:off x="604039" y="1753195"/>
            <a:ext cx="11071092" cy="4427267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9AF240-A1A5-4445-8EF2-2541A39BD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89" y="2094404"/>
            <a:ext cx="5533144" cy="388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8818466-A5A9-4420-AE5F-288747BC9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085" y="2114421"/>
            <a:ext cx="5491961" cy="3941491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46ABB615-A90A-D345-A361-D1EEA15ABBFD}"/>
              </a:ext>
            </a:extLst>
          </p:cNvPr>
          <p:cNvSpPr txBox="1">
            <a:spLocks/>
          </p:cNvSpPr>
          <p:nvPr/>
        </p:nvSpPr>
        <p:spPr>
          <a:xfrm>
            <a:off x="205739" y="205070"/>
            <a:ext cx="5059159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 위치 제안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3055533-DDD0-D84B-B483-CFFB910A6C82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6735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DEB2AA0-5C07-C34C-89D8-0626A7A815A7}"/>
              </a:ext>
            </a:extLst>
          </p:cNvPr>
          <p:cNvGrpSpPr/>
          <p:nvPr/>
        </p:nvGrpSpPr>
        <p:grpSpPr>
          <a:xfrm>
            <a:off x="604039" y="1237442"/>
            <a:ext cx="11071092" cy="524753"/>
            <a:chOff x="917496" y="1423222"/>
            <a:chExt cx="10338590" cy="9750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4DFF53-3B3A-B14E-AA43-FBA85FA40A0B}"/>
                </a:ext>
              </a:extLst>
            </p:cNvPr>
            <p:cNvSpPr/>
            <p:nvPr/>
          </p:nvSpPr>
          <p:spPr>
            <a:xfrm>
              <a:off x="917496" y="1693701"/>
              <a:ext cx="10338590" cy="704538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모서리가 둥근 직사각형 10">
              <a:extLst>
                <a:ext uri="{FF2B5EF4-FFF2-40B4-BE49-F238E27FC236}">
                  <a16:creationId xmlns:a16="http://schemas.microsoft.com/office/drawing/2014/main" id="{71131CE5-8974-6044-8FDA-9E10A03C3EE9}"/>
                </a:ext>
              </a:extLst>
            </p:cNvPr>
            <p:cNvSpPr/>
            <p:nvPr/>
          </p:nvSpPr>
          <p:spPr>
            <a:xfrm>
              <a:off x="917497" y="1423222"/>
              <a:ext cx="10338589" cy="958295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20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금강 휴게소의 특징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776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255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AC1D6-7785-CE4E-8E4F-4169B3C80E42}"/>
              </a:ext>
            </a:extLst>
          </p:cNvPr>
          <p:cNvGrpSpPr/>
          <p:nvPr/>
        </p:nvGrpSpPr>
        <p:grpSpPr>
          <a:xfrm>
            <a:off x="1689100" y="1040678"/>
            <a:ext cx="8813800" cy="5499731"/>
            <a:chOff x="1522270" y="1237442"/>
            <a:chExt cx="9234630" cy="54997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E0330C0-7C76-514A-88C7-CE1DE32A52D3}"/>
                </a:ext>
              </a:extLst>
            </p:cNvPr>
            <p:cNvSpPr/>
            <p:nvPr/>
          </p:nvSpPr>
          <p:spPr>
            <a:xfrm>
              <a:off x="1522270" y="1753195"/>
              <a:ext cx="9234630" cy="498397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860FE1C-E14B-124A-B5E7-1E22EADED7FA}"/>
                </a:ext>
              </a:extLst>
            </p:cNvPr>
            <p:cNvGrpSpPr/>
            <p:nvPr/>
          </p:nvGrpSpPr>
          <p:grpSpPr>
            <a:xfrm>
              <a:off x="1522270" y="1237442"/>
              <a:ext cx="9234630" cy="524753"/>
              <a:chOff x="917496" y="1423222"/>
              <a:chExt cx="10338590" cy="975017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05E0BE3D-059E-A445-B44D-005BA2B7477A}"/>
                  </a:ext>
                </a:extLst>
              </p:cNvPr>
              <p:cNvSpPr/>
              <p:nvPr/>
            </p:nvSpPr>
            <p:spPr>
              <a:xfrm>
                <a:off x="917496" y="1693701"/>
                <a:ext cx="10338590" cy="704538"/>
              </a:xfrm>
              <a:prstGeom prst="rect">
                <a:avLst/>
              </a:prstGeom>
              <a:solidFill>
                <a:schemeClr val="accent4"/>
              </a:solidFill>
              <a:ln w="127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FB172999-A413-DE44-9AD8-94D9701782D8}"/>
                  </a:ext>
                </a:extLst>
              </p:cNvPr>
              <p:cNvSpPr/>
              <p:nvPr/>
            </p:nvSpPr>
            <p:spPr>
              <a:xfrm>
                <a:off x="917497" y="1423222"/>
                <a:ext cx="10338589" cy="958295"/>
              </a:xfrm>
              <a:prstGeom prst="roundRect">
                <a:avLst/>
              </a:prstGeom>
              <a:solidFill>
                <a:schemeClr val="accent4"/>
              </a:solidFill>
              <a:ln w="12700">
                <a:solidFill>
                  <a:schemeClr val="accent4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ore-KR" altLang="en-US" sz="2000" b="1" dirty="0">
                    <a:solidFill>
                      <a:srgbClr val="26262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예</a:t>
                </a:r>
                <a:r>
                  <a:rPr lang="en-US" altLang="ko-Kore-KR" sz="2000" b="1" dirty="0">
                    <a:solidFill>
                      <a:srgbClr val="26262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) </a:t>
                </a:r>
                <a:r>
                  <a:rPr lang="ko-Kore-KR" altLang="en-US" sz="2000" b="1" dirty="0">
                    <a:solidFill>
                      <a:srgbClr val="262626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금강휴게소 직전의 옥천 졸음 쉼터</a:t>
                </a:r>
                <a:endParaRPr lang="en-US" altLang="ko-KR" sz="2000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</p:grpSp>
      <p:sp>
        <p:nvSpPr>
          <p:cNvPr id="12" name="제목 1">
            <a:extLst>
              <a:ext uri="{FF2B5EF4-FFF2-40B4-BE49-F238E27FC236}">
                <a16:creationId xmlns:a16="http://schemas.microsoft.com/office/drawing/2014/main" id="{B99F1D8D-936C-8E4D-B2AC-13345A508B4C}"/>
              </a:ext>
            </a:extLst>
          </p:cNvPr>
          <p:cNvSpPr txBox="1">
            <a:spLocks/>
          </p:cNvSpPr>
          <p:nvPr/>
        </p:nvSpPr>
        <p:spPr>
          <a:xfrm>
            <a:off x="205739" y="205070"/>
            <a:ext cx="5059159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드라이브 스루 휴게소 위치 제안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3F59FEE4-C843-0646-A322-FDAF5D118438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46735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9817C93C-67A1-1C4E-8018-FE56011C3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002" y="1791671"/>
            <a:ext cx="8039995" cy="45224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664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 descr="잔디, 녹색, 공, 평야이(가) 표시된 사진&#10;&#10;자동 생성된 설명">
            <a:extLst>
              <a:ext uri="{FF2B5EF4-FFF2-40B4-BE49-F238E27FC236}">
                <a16:creationId xmlns:a16="http://schemas.microsoft.com/office/drawing/2014/main" id="{60485E7F-36D0-6A44-BC9A-F5726EA7F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4" b="12820"/>
          <a:stretch/>
        </p:blipFill>
        <p:spPr>
          <a:xfrm>
            <a:off x="0" y="2654300"/>
            <a:ext cx="4917726" cy="363848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1DAF59-70D6-F041-A15D-FB5074CF2F25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3BE6351-FB29-9A49-B51C-CAAFB6A33AEA}"/>
              </a:ext>
            </a:extLst>
          </p:cNvPr>
          <p:cNvGrpSpPr/>
          <p:nvPr/>
        </p:nvGrpSpPr>
        <p:grpSpPr>
          <a:xfrm>
            <a:off x="6096000" y="3057003"/>
            <a:ext cx="5359398" cy="3225801"/>
            <a:chOff x="6235700" y="2781393"/>
            <a:chExt cx="5918200" cy="3619438"/>
          </a:xfrm>
        </p:grpSpPr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A0915656-6481-B74A-A897-4D1BFCC63D69}"/>
                </a:ext>
              </a:extLst>
            </p:cNvPr>
            <p:cNvSpPr/>
            <p:nvPr/>
          </p:nvSpPr>
          <p:spPr>
            <a:xfrm>
              <a:off x="6235700" y="2781393"/>
              <a:ext cx="5918200" cy="36194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EE86220C-9487-EF45-8B0C-7B2673C7A095}"/>
                </a:ext>
              </a:extLst>
            </p:cNvPr>
            <p:cNvSpPr/>
            <p:nvPr/>
          </p:nvSpPr>
          <p:spPr>
            <a:xfrm>
              <a:off x="6369050" y="2933700"/>
              <a:ext cx="5651500" cy="3359088"/>
            </a:xfrm>
            <a:prstGeom prst="round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cxnSp>
        <p:nvCxnSpPr>
          <p:cNvPr id="23" name="구부러진 연결선[U] 22">
            <a:extLst>
              <a:ext uri="{FF2B5EF4-FFF2-40B4-BE49-F238E27FC236}">
                <a16:creationId xmlns:a16="http://schemas.microsoft.com/office/drawing/2014/main" id="{72654AED-7B37-DD49-9814-ACFBEE3F9176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518372" y="4365104"/>
            <a:ext cx="1577628" cy="30480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E4999AEC-9AF4-5145-A5DB-0FFC76DDA138}"/>
              </a:ext>
            </a:extLst>
          </p:cNvPr>
          <p:cNvCxnSpPr>
            <a:cxnSpLocks/>
          </p:cNvCxnSpPr>
          <p:nvPr/>
        </p:nvCxnSpPr>
        <p:spPr>
          <a:xfrm flipH="1">
            <a:off x="10729012" y="1878746"/>
            <a:ext cx="929811" cy="1962813"/>
          </a:xfrm>
          <a:prstGeom prst="line">
            <a:avLst/>
          </a:prstGeom>
          <a:ln w="381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[R] 42">
            <a:extLst>
              <a:ext uri="{FF2B5EF4-FFF2-40B4-BE49-F238E27FC236}">
                <a16:creationId xmlns:a16="http://schemas.microsoft.com/office/drawing/2014/main" id="{22F2281E-68DA-5546-8C36-4DF4EE12C5C5}"/>
              </a:ext>
            </a:extLst>
          </p:cNvPr>
          <p:cNvCxnSpPr>
            <a:cxnSpLocks/>
          </p:cNvCxnSpPr>
          <p:nvPr/>
        </p:nvCxnSpPr>
        <p:spPr>
          <a:xfrm>
            <a:off x="6079049" y="1878746"/>
            <a:ext cx="929811" cy="1962813"/>
          </a:xfrm>
          <a:prstGeom prst="line">
            <a:avLst/>
          </a:prstGeom>
          <a:ln w="381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삼각형 44">
            <a:extLst>
              <a:ext uri="{FF2B5EF4-FFF2-40B4-BE49-F238E27FC236}">
                <a16:creationId xmlns:a16="http://schemas.microsoft.com/office/drawing/2014/main" id="{901EFE51-DB66-484B-9171-7E83470EF8FA}"/>
              </a:ext>
            </a:extLst>
          </p:cNvPr>
          <p:cNvSpPr/>
          <p:nvPr/>
        </p:nvSpPr>
        <p:spPr>
          <a:xfrm rot="10800000">
            <a:off x="8423509" y="2641599"/>
            <a:ext cx="860276" cy="8128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15E6FA12-1DE8-484B-9225-9C233D397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205070"/>
            <a:ext cx="2939796" cy="782964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서비스 활용 방안</a:t>
            </a:r>
            <a:endParaRPr kumimoji="1" lang="ko-Kore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FA011D6A-65D1-ED45-B077-EEF53B859931}"/>
              </a:ext>
            </a:extLst>
          </p:cNvPr>
          <p:cNvCxnSpPr>
            <a:cxnSpLocks/>
          </p:cNvCxnSpPr>
          <p:nvPr/>
        </p:nvCxnSpPr>
        <p:spPr>
          <a:xfrm flipH="1">
            <a:off x="1" y="805636"/>
            <a:ext cx="2937163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4548A25-D6A0-BB4C-82ED-DCEBABCFFF29}"/>
              </a:ext>
            </a:extLst>
          </p:cNvPr>
          <p:cNvSpPr/>
          <p:nvPr/>
        </p:nvSpPr>
        <p:spPr>
          <a:xfrm>
            <a:off x="6604334" y="798916"/>
            <a:ext cx="4498626" cy="2082729"/>
          </a:xfrm>
          <a:prstGeom prst="roundRect">
            <a:avLst/>
          </a:prstGeom>
          <a:solidFill>
            <a:schemeClr val="accent4"/>
          </a:solidFill>
          <a:ln w="285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&lt;</a:t>
            </a:r>
            <a:r>
              <a:rPr lang="ko-KR" altLang="en-US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인접 휴게소 예상 위험도 알림 서비스</a:t>
            </a:r>
            <a:r>
              <a:rPr lang="en-US" altLang="ko-KR" b="1" dirty="0">
                <a:solidFill>
                  <a:srgbClr val="26262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&gt;</a:t>
            </a:r>
          </a:p>
          <a:p>
            <a:pPr algn="ctr"/>
            <a:endParaRPr lang="en-US" altLang="ko-KR" sz="800" b="1" dirty="0">
              <a:solidFill>
                <a:schemeClr val="tx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ctr"/>
            <a:r>
              <a:rPr lang="ko-KR" altLang="en-US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예시</a:t>
            </a:r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)</a:t>
            </a:r>
          </a:p>
          <a:p>
            <a:pPr algn="ctr"/>
            <a:r>
              <a:rPr lang="en-US" altLang="ko-KR" sz="1600" dirty="0"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"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전방 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20</a:t>
            </a:r>
            <a:r>
              <a:rPr lang="en-US" altLang="ko-Kore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km 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금강 휴게소의 </a:t>
            </a:r>
            <a:b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15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분 후 예상 밀집 위험도는 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단계입니다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코로나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19 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예방과 생활 속 </a:t>
            </a:r>
            <a:r>
              <a:rPr lang="ko-KR" altLang="en-US" sz="1600" b="1" dirty="0" err="1">
                <a:latin typeface="Nanum Gothic" panose="020D0604000000000000" pitchFamily="34" charset="-127"/>
                <a:ea typeface="Nanum Gothic" panose="020D0604000000000000" pitchFamily="34" charset="-127"/>
              </a:rPr>
              <a:t>거리두기를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 위해</a:t>
            </a:r>
            <a:b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전방 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10</a:t>
            </a:r>
            <a:r>
              <a:rPr lang="en-US" altLang="ko-Kore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km </a:t>
            </a:r>
            <a:r>
              <a:rPr lang="ko-KR" altLang="en-US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내 위치한 옥천 드라이브 스루 휴게소 이용을 추천합니다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3837810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작은, 음식, 앉아있는, 테이블이(가) 표시된 사진&#10;&#10;자동 생성된 설명">
            <a:extLst>
              <a:ext uri="{FF2B5EF4-FFF2-40B4-BE49-F238E27FC236}">
                <a16:creationId xmlns:a16="http://schemas.microsoft.com/office/drawing/2014/main" id="{BCC1D852-74BC-7740-9D9C-8A4D1E179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3875"/>
          <a:stretch/>
        </p:blipFill>
        <p:spPr>
          <a:xfrm>
            <a:off x="0" y="2042"/>
            <a:ext cx="12192000" cy="6855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71EAF-51A4-3C4D-B534-B55AD84F60E7}"/>
              </a:ext>
            </a:extLst>
          </p:cNvPr>
          <p:cNvSpPr txBox="1"/>
          <p:nvPr/>
        </p:nvSpPr>
        <p:spPr>
          <a:xfrm>
            <a:off x="5753100" y="3794336"/>
            <a:ext cx="6438880" cy="1922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모바일 앱 </a:t>
            </a:r>
            <a:r>
              <a:rPr lang="ko-KR" altLang="en-US" sz="2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을 통한</a:t>
            </a:r>
            <a:endParaRPr lang="en-US" altLang="ko-KR" sz="2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ko-KR" altLang="en-US" sz="2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판매 메뉴 정보 제공 및 간편 주문 시스템 도입</a:t>
            </a:r>
            <a:endParaRPr lang="en-US" altLang="ko-KR" sz="2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b="1" dirty="0">
                <a:latin typeface="+mj-lt"/>
                <a:ea typeface="+mj-ea"/>
                <a:cs typeface="+mj-cs"/>
              </a:rPr>
              <a:t>예</a:t>
            </a:r>
            <a:r>
              <a:rPr kumimoji="1" lang="en-US" altLang="ko-KR" b="1" dirty="0">
                <a:latin typeface="+mj-lt"/>
                <a:ea typeface="+mj-ea"/>
                <a:cs typeface="+mj-cs"/>
              </a:rPr>
              <a:t>)</a:t>
            </a:r>
            <a:r>
              <a:rPr kumimoji="1" lang="ko-KR" altLang="en-US" b="1" dirty="0">
                <a:latin typeface="+mj-lt"/>
                <a:ea typeface="+mj-ea"/>
                <a:cs typeface="+mj-cs"/>
              </a:rPr>
              <a:t> 스타벅스 </a:t>
            </a:r>
            <a:r>
              <a:rPr kumimoji="1" lang="en-US" altLang="ko-KR" b="1" dirty="0">
                <a:latin typeface="+mj-lt"/>
                <a:ea typeface="+mj-ea"/>
                <a:cs typeface="+mj-cs"/>
              </a:rPr>
              <a:t>‘</a:t>
            </a:r>
            <a:r>
              <a:rPr kumimoji="1" lang="ko-KR" altLang="en-US" b="1" dirty="0" err="1">
                <a:latin typeface="+mj-lt"/>
                <a:ea typeface="+mj-ea"/>
                <a:cs typeface="+mj-cs"/>
              </a:rPr>
              <a:t>사이렌오더</a:t>
            </a:r>
            <a:r>
              <a:rPr kumimoji="1" lang="en-US" altLang="ko-KR" b="1" dirty="0">
                <a:latin typeface="+mj-lt"/>
                <a:ea typeface="+mj-ea"/>
                <a:cs typeface="+mj-cs"/>
              </a:rPr>
              <a:t>’,</a:t>
            </a:r>
            <a:r>
              <a:rPr kumimoji="1" lang="ko-KR" altLang="en-US" b="1" dirty="0">
                <a:latin typeface="+mj-lt"/>
                <a:ea typeface="+mj-ea"/>
                <a:cs typeface="+mj-cs"/>
              </a:rPr>
              <a:t> 배달의 민족</a:t>
            </a:r>
            <a:r>
              <a:rPr kumimoji="1" lang="en-US" altLang="ko-KR" b="1" dirty="0">
                <a:latin typeface="+mj-lt"/>
                <a:ea typeface="+mj-ea"/>
                <a:cs typeface="+mj-cs"/>
              </a:rPr>
              <a:t>,</a:t>
            </a:r>
            <a:r>
              <a:rPr kumimoji="1" lang="ko-KR" altLang="en-US" b="1" dirty="0"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b="1" dirty="0" err="1">
                <a:latin typeface="+mj-lt"/>
                <a:ea typeface="+mj-ea"/>
                <a:cs typeface="+mj-cs"/>
              </a:rPr>
              <a:t>요기요</a:t>
            </a:r>
            <a:r>
              <a:rPr kumimoji="1" lang="ko-KR" altLang="en-US" b="1" dirty="0">
                <a:latin typeface="+mj-lt"/>
                <a:ea typeface="+mj-ea"/>
                <a:cs typeface="+mj-cs"/>
              </a:rPr>
              <a:t> </a:t>
            </a:r>
            <a:r>
              <a:rPr kumimoji="1" lang="ko-KR" altLang="en-US" b="1" dirty="0" err="1">
                <a:latin typeface="+mj-lt"/>
                <a:ea typeface="+mj-ea"/>
                <a:cs typeface="+mj-cs"/>
              </a:rPr>
              <a:t>어플</a:t>
            </a:r>
            <a:endParaRPr kumimoji="1" lang="en-US" altLang="en-US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26D9126-4D1A-435C-92FD-2EFD34104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3466"/>
            <a:ext cx="5444264" cy="6374535"/>
          </a:xfrm>
          <a:custGeom>
            <a:avLst/>
            <a:gdLst>
              <a:gd name="connsiteX0" fmla="*/ 2098246 w 5444264"/>
              <a:gd name="connsiteY0" fmla="*/ 0 h 6374535"/>
              <a:gd name="connsiteX1" fmla="*/ 5444264 w 5444264"/>
              <a:gd name="connsiteY1" fmla="*/ 3346018 h 6374535"/>
              <a:gd name="connsiteX2" fmla="*/ 3693157 w 5444264"/>
              <a:gd name="connsiteY2" fmla="*/ 6288190 h 6374535"/>
              <a:gd name="connsiteX3" fmla="*/ 3513916 w 5444264"/>
              <a:gd name="connsiteY3" fmla="*/ 6374535 h 6374535"/>
              <a:gd name="connsiteX4" fmla="*/ 674773 w 5444264"/>
              <a:gd name="connsiteY4" fmla="*/ 6374535 h 6374535"/>
              <a:gd name="connsiteX5" fmla="*/ 432743 w 5444264"/>
              <a:gd name="connsiteY5" fmla="*/ 6248727 h 6374535"/>
              <a:gd name="connsiteX6" fmla="*/ 194223 w 5444264"/>
              <a:gd name="connsiteY6" fmla="*/ 6097845 h 6374535"/>
              <a:gd name="connsiteX7" fmla="*/ 0 w 5444264"/>
              <a:gd name="connsiteY7" fmla="*/ 5950784 h 6374535"/>
              <a:gd name="connsiteX8" fmla="*/ 0 w 5444264"/>
              <a:gd name="connsiteY8" fmla="*/ 741253 h 6374535"/>
              <a:gd name="connsiteX9" fmla="*/ 194222 w 5444264"/>
              <a:gd name="connsiteY9" fmla="*/ 594191 h 6374535"/>
              <a:gd name="connsiteX10" fmla="*/ 2098246 w 5444264"/>
              <a:gd name="connsiteY10" fmla="*/ 0 h 6374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44264" h="6374535">
                <a:moveTo>
                  <a:pt x="2098246" y="0"/>
                </a:moveTo>
                <a:cubicBezTo>
                  <a:pt x="3946201" y="0"/>
                  <a:pt x="5444264" y="1498063"/>
                  <a:pt x="5444264" y="3346018"/>
                </a:cubicBezTo>
                <a:cubicBezTo>
                  <a:pt x="5444264" y="4616487"/>
                  <a:pt x="4736195" y="5721578"/>
                  <a:pt x="3693157" y="6288190"/>
                </a:cubicBezTo>
                <a:lnTo>
                  <a:pt x="3513916" y="6374535"/>
                </a:lnTo>
                <a:lnTo>
                  <a:pt x="674773" y="6374535"/>
                </a:lnTo>
                <a:lnTo>
                  <a:pt x="432743" y="6248727"/>
                </a:lnTo>
                <a:cubicBezTo>
                  <a:pt x="351001" y="6201724"/>
                  <a:pt x="271431" y="6151368"/>
                  <a:pt x="194223" y="6097845"/>
                </a:cubicBezTo>
                <a:lnTo>
                  <a:pt x="0" y="5950784"/>
                </a:lnTo>
                <a:lnTo>
                  <a:pt x="0" y="741253"/>
                </a:lnTo>
                <a:lnTo>
                  <a:pt x="194222" y="594191"/>
                </a:lnTo>
                <a:cubicBezTo>
                  <a:pt x="734681" y="219535"/>
                  <a:pt x="1390826" y="0"/>
                  <a:pt x="209824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5" descr="컴퓨터, 시계이(가) 표시된 사진&#10;&#10;자동 생성된 설명">
            <a:extLst>
              <a:ext uri="{FF2B5EF4-FFF2-40B4-BE49-F238E27FC236}">
                <a16:creationId xmlns:a16="http://schemas.microsoft.com/office/drawing/2014/main" id="{1C476793-DB15-8C4D-872F-60EBA1AB3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70" r="4261" b="1"/>
          <a:stretch/>
        </p:blipFill>
        <p:spPr>
          <a:xfrm>
            <a:off x="20" y="647373"/>
            <a:ext cx="5280336" cy="6210629"/>
          </a:xfrm>
          <a:custGeom>
            <a:avLst/>
            <a:gdLst/>
            <a:ahLst/>
            <a:cxnLst/>
            <a:rect l="l" t="t" r="r" b="b"/>
            <a:pathLst>
              <a:path w="5280356" h="6210629">
                <a:moveTo>
                  <a:pt x="2098244" y="0"/>
                </a:moveTo>
                <a:cubicBezTo>
                  <a:pt x="3855676" y="0"/>
                  <a:pt x="5280356" y="1424680"/>
                  <a:pt x="5280356" y="3182112"/>
                </a:cubicBezTo>
                <a:cubicBezTo>
                  <a:pt x="5280356" y="4500186"/>
                  <a:pt x="4478974" y="5631087"/>
                  <a:pt x="3336866" y="6114158"/>
                </a:cubicBezTo>
                <a:lnTo>
                  <a:pt x="3073287" y="6210629"/>
                </a:lnTo>
                <a:lnTo>
                  <a:pt x="1128432" y="6210629"/>
                </a:lnTo>
                <a:lnTo>
                  <a:pt x="1004127" y="6171135"/>
                </a:lnTo>
                <a:cubicBezTo>
                  <a:pt x="662964" y="6046219"/>
                  <a:pt x="349154" y="5864559"/>
                  <a:pt x="74125" y="5637585"/>
                </a:cubicBezTo>
                <a:lnTo>
                  <a:pt x="0" y="5570216"/>
                </a:lnTo>
                <a:lnTo>
                  <a:pt x="0" y="794009"/>
                </a:lnTo>
                <a:lnTo>
                  <a:pt x="74125" y="726640"/>
                </a:lnTo>
                <a:cubicBezTo>
                  <a:pt x="624182" y="272693"/>
                  <a:pt x="1329368" y="0"/>
                  <a:pt x="2098244" y="0"/>
                </a:cubicBezTo>
                <a:close/>
              </a:path>
            </a:pathLst>
          </a:cu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A177BCC-4208-4795-8572-4D623BA1E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41832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그림 6" descr="모니터, 사진, 앉아있는, 녹색이(가) 표시된 사진&#10;&#10;자동 생성된 설명">
            <a:extLst>
              <a:ext uri="{FF2B5EF4-FFF2-40B4-BE49-F238E27FC236}">
                <a16:creationId xmlns:a16="http://schemas.microsoft.com/office/drawing/2014/main" id="{41F7AFC1-7E0A-FB4A-B0E3-C44F9E81E2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" r="2" b="2"/>
          <a:stretch/>
        </p:blipFill>
        <p:spPr>
          <a:xfrm>
            <a:off x="5506424" y="8"/>
            <a:ext cx="4151376" cy="2349401"/>
          </a:xfrm>
          <a:custGeom>
            <a:avLst/>
            <a:gdLst/>
            <a:ahLst/>
            <a:cxnLst/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E3FA7F-4129-054F-A872-D68EFB869948}"/>
              </a:ext>
            </a:extLst>
          </p:cNvPr>
          <p:cNvSpPr txBox="1"/>
          <p:nvPr/>
        </p:nvSpPr>
        <p:spPr>
          <a:xfrm>
            <a:off x="777194" y="5886455"/>
            <a:ext cx="3022600" cy="646331"/>
          </a:xfrm>
          <a:prstGeom prst="rect">
            <a:avLst/>
          </a:prstGeom>
          <a:solidFill>
            <a:srgbClr val="2F528F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/>
              <a:t>간편 결제 시스템</a:t>
            </a:r>
            <a:endParaRPr kumimoji="1" lang="en-US" altLang="ko-KR" sz="2000" b="1"/>
          </a:p>
          <a:p>
            <a:pPr algn="ctr"/>
            <a:r>
              <a:rPr kumimoji="1" lang="ko-KR" altLang="en-US" sz="1600" b="1"/>
              <a:t>예</a:t>
            </a:r>
            <a:r>
              <a:rPr kumimoji="1" lang="en-US" altLang="ko-KR" sz="1600" b="1"/>
              <a:t>)</a:t>
            </a:r>
            <a:r>
              <a:rPr kumimoji="1" lang="ko-KR" altLang="en-US" sz="1600" b="1"/>
              <a:t> </a:t>
            </a:r>
            <a:r>
              <a:rPr kumimoji="1" lang="en-US" altLang="ko-KR" sz="1600" b="1"/>
              <a:t>Payco, </a:t>
            </a:r>
            <a:r>
              <a:rPr kumimoji="1" lang="ko-KR" altLang="en-US" sz="1600" b="1"/>
              <a:t>네이버 페이 </a:t>
            </a:r>
            <a:endParaRPr kumimoji="1" lang="ko-Kore-KR" altLang="en-US" sz="1600" b="1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49DCA43E-5254-C14E-BE18-5C2BAED3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205070"/>
            <a:ext cx="2939796" cy="782964"/>
          </a:xfrm>
        </p:spPr>
        <p:txBody>
          <a:bodyPr>
            <a:normAutofit/>
          </a:bodyPr>
          <a:lstStyle/>
          <a:p>
            <a:r>
              <a:rPr kumimoji="1" lang="ko-KR" altLang="en-US" sz="2400" b="1" dirty="0"/>
              <a:t>서비스 활용 방안</a:t>
            </a:r>
            <a:endParaRPr kumimoji="1" lang="ko-Kore-KR" altLang="en-US" sz="2400" b="1" dirty="0"/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5E52ED48-39A5-1F45-BD42-0396EF064061}"/>
              </a:ext>
            </a:extLst>
          </p:cNvPr>
          <p:cNvCxnSpPr>
            <a:cxnSpLocks/>
          </p:cNvCxnSpPr>
          <p:nvPr/>
        </p:nvCxnSpPr>
        <p:spPr>
          <a:xfrm flipH="1">
            <a:off x="1" y="805636"/>
            <a:ext cx="2937163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67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잔디, 녹색, 공, 평야이(가) 표시된 사진&#10;&#10;자동 생성된 설명">
            <a:extLst>
              <a:ext uri="{FF2B5EF4-FFF2-40B4-BE49-F238E27FC236}">
                <a16:creationId xmlns:a16="http://schemas.microsoft.com/office/drawing/2014/main" id="{A8EB58FD-9A2E-6F4E-A205-190BB0744E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4" b="12820"/>
          <a:stretch/>
        </p:blipFill>
        <p:spPr>
          <a:xfrm>
            <a:off x="0" y="2235200"/>
            <a:ext cx="5484175" cy="405758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57CF93A2-8A34-294E-A6BA-FFA4B91E7CA6}"/>
              </a:ext>
            </a:extLst>
          </p:cNvPr>
          <p:cNvGrpSpPr/>
          <p:nvPr/>
        </p:nvGrpSpPr>
        <p:grpSpPr>
          <a:xfrm>
            <a:off x="6892956" y="473106"/>
            <a:ext cx="4552888" cy="4552888"/>
            <a:chOff x="6839012" y="1019206"/>
            <a:chExt cx="4552888" cy="4552888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7E800C0-071B-0D41-A70E-461C1C71F2FA}"/>
                </a:ext>
              </a:extLst>
            </p:cNvPr>
            <p:cNvSpPr/>
            <p:nvPr/>
          </p:nvSpPr>
          <p:spPr>
            <a:xfrm>
              <a:off x="6839012" y="1019206"/>
              <a:ext cx="4552888" cy="45528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6B94A30F-6E0C-6247-A49D-24687560DA95}"/>
                </a:ext>
              </a:extLst>
            </p:cNvPr>
            <p:cNvSpPr/>
            <p:nvPr/>
          </p:nvSpPr>
          <p:spPr>
            <a:xfrm>
              <a:off x="7039005" y="1219199"/>
              <a:ext cx="4152902" cy="4152902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2806DF-105D-FC4C-8D7F-4A5D341E9466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6" name="구부러진 연결선[U] 15">
            <a:extLst>
              <a:ext uri="{FF2B5EF4-FFF2-40B4-BE49-F238E27FC236}">
                <a16:creationId xmlns:a16="http://schemas.microsoft.com/office/drawing/2014/main" id="{2DA190BF-2446-A34E-BBFB-2AAA4616F59A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2946400" y="2749550"/>
            <a:ext cx="3946556" cy="1377950"/>
          </a:xfrm>
          <a:prstGeom prst="curvedConnector3">
            <a:avLst>
              <a:gd name="adj1" fmla="val 50000"/>
            </a:avLst>
          </a:prstGeom>
          <a:ln w="57150">
            <a:solidFill>
              <a:schemeClr val="bg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6F4873-FC10-E340-8916-9DE3D8253574}"/>
                  </a:ext>
                </a:extLst>
              </p:cNvPr>
              <p:cNvSpPr txBox="1"/>
              <p:nvPr/>
            </p:nvSpPr>
            <p:spPr>
              <a:xfrm>
                <a:off x="6419851" y="5225987"/>
                <a:ext cx="5499098" cy="1540383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ko-KR" altLang="en-US" sz="2000" b="1" kern="1200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+mj-cs"/>
                  </a:rPr>
                  <a:t>드라이브 스루 휴게소 진입 전 주문</a:t>
                </a:r>
                <a:endParaRPr lang="en-US" altLang="ko-KR" sz="2000" b="1" kern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j-cs"/>
                </a:endParaRP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kern="12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j-cs"/>
                        </a:rPr>
                        <m:t>↓</m:t>
                      </m:r>
                    </m:oMath>
                  </m:oMathPara>
                </a14:m>
                <a:endParaRPr lang="en-US" altLang="ko-KR" sz="2000" b="1" kern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j-cs"/>
                </a:endParaRP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kumimoji="1" lang="ko-KR" altLang="en-US" sz="20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+mj-cs"/>
                  </a:rPr>
                  <a:t>매장에서 결제없이 픽업 가능</a:t>
                </a:r>
                <a:endParaRPr kumimoji="1" lang="en-US" altLang="en-US" sz="1100" b="1" kern="1200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j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A6F4873-FC10-E340-8916-9DE3D8253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851" y="5225987"/>
                <a:ext cx="5499098" cy="1540383"/>
              </a:xfrm>
              <a:prstGeom prst="rect">
                <a:avLst/>
              </a:prstGeom>
              <a:blipFill>
                <a:blip r:embed="rId4"/>
                <a:stretch>
                  <a:fillRect t="-327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제목 1">
            <a:extLst>
              <a:ext uri="{FF2B5EF4-FFF2-40B4-BE49-F238E27FC236}">
                <a16:creationId xmlns:a16="http://schemas.microsoft.com/office/drawing/2014/main" id="{E791687E-19C6-8944-807C-D5FBCE0CD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205070"/>
            <a:ext cx="2939796" cy="782964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서비스 활용 방안</a:t>
            </a:r>
            <a:endParaRPr kumimoji="1" lang="ko-Kore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6D4ECC85-7767-E145-908A-0A0C4E03842D}"/>
              </a:ext>
            </a:extLst>
          </p:cNvPr>
          <p:cNvCxnSpPr>
            <a:cxnSpLocks/>
          </p:cNvCxnSpPr>
          <p:nvPr/>
        </p:nvCxnSpPr>
        <p:spPr>
          <a:xfrm flipH="1">
            <a:off x="1" y="805636"/>
            <a:ext cx="2937163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3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B4B4E9-F218-324C-AD5B-5B1BF55023AF}"/>
              </a:ext>
            </a:extLst>
          </p:cNvPr>
          <p:cNvSpPr txBox="1"/>
          <p:nvPr/>
        </p:nvSpPr>
        <p:spPr>
          <a:xfrm>
            <a:off x="10450340" y="1700229"/>
            <a:ext cx="1462260" cy="33855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600" b="1" dirty="0">
                <a:solidFill>
                  <a:schemeClr val="bg1"/>
                </a:solidFill>
              </a:rPr>
              <a:t>졸음쉼터</a:t>
            </a:r>
            <a:r>
              <a:rPr kumimoji="1" lang="ko-KR" altLang="en-US" sz="1600" b="1" dirty="0">
                <a:solidFill>
                  <a:schemeClr val="bg1"/>
                </a:solidFill>
              </a:rPr>
              <a:t> 예시</a:t>
            </a:r>
            <a:endParaRPr kumimoji="1" lang="ko-Kore-KR" altLang="en-US" sz="1600" b="1" dirty="0">
              <a:solidFill>
                <a:schemeClr val="bg1"/>
              </a:solidFill>
            </a:endParaRPr>
          </a:p>
        </p:txBody>
      </p:sp>
      <p:pic>
        <p:nvPicPr>
          <p:cNvPr id="5" name="그림 4" descr="컴퓨터, 테이블이(가) 표시된 사진&#10;&#10;자동 생성된 설명">
            <a:extLst>
              <a:ext uri="{FF2B5EF4-FFF2-40B4-BE49-F238E27FC236}">
                <a16:creationId xmlns:a16="http://schemas.microsoft.com/office/drawing/2014/main" id="{694B1FA8-48B3-D34F-B890-B2A533EF8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481" b="7963"/>
          <a:stretch/>
        </p:blipFill>
        <p:spPr>
          <a:xfrm>
            <a:off x="825500" y="1031761"/>
            <a:ext cx="4583810" cy="39093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18FEEE-73C7-4343-A282-BE968977BC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66"/>
          <a:stretch/>
        </p:blipFill>
        <p:spPr>
          <a:xfrm>
            <a:off x="6438900" y="2054267"/>
            <a:ext cx="5473700" cy="441003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C85E92-65BE-1442-B318-A0330867813F}"/>
              </a:ext>
            </a:extLst>
          </p:cNvPr>
          <p:cNvSpPr txBox="1"/>
          <p:nvPr/>
        </p:nvSpPr>
        <p:spPr>
          <a:xfrm>
            <a:off x="6440461" y="2054803"/>
            <a:ext cx="6463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출구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A2449F-F45F-6948-AE8F-96328B7C3E00}"/>
              </a:ext>
            </a:extLst>
          </p:cNvPr>
          <p:cNvSpPr txBox="1"/>
          <p:nvPr/>
        </p:nvSpPr>
        <p:spPr>
          <a:xfrm>
            <a:off x="11269471" y="6098170"/>
            <a:ext cx="64633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kumimoji="1" lang="ko-Kore-KR" altLang="en-US" b="1" dirty="0"/>
              <a:t>입구</a:t>
            </a:r>
          </a:p>
        </p:txBody>
      </p:sp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4C9C0E87-F2D9-3648-8F8E-900E3DA5CB6B}"/>
              </a:ext>
            </a:extLst>
          </p:cNvPr>
          <p:cNvCxnSpPr>
            <a:cxnSpLocks/>
          </p:cNvCxnSpPr>
          <p:nvPr/>
        </p:nvCxnSpPr>
        <p:spPr>
          <a:xfrm rot="10800000">
            <a:off x="5054601" y="1447800"/>
            <a:ext cx="1770967" cy="1235120"/>
          </a:xfrm>
          <a:prstGeom prst="curvedConnector3">
            <a:avLst/>
          </a:prstGeom>
          <a:ln w="76200">
            <a:solidFill>
              <a:srgbClr val="FF0000"/>
            </a:solidFill>
            <a:prstDash val="sysDash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7201DCA2-9F51-1F4A-A95C-E6CFE731CF67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4CDA1F-E284-DF40-98D5-00DD0126BA69}"/>
                  </a:ext>
                </a:extLst>
              </p:cNvPr>
              <p:cNvSpPr txBox="1"/>
              <p:nvPr/>
            </p:nvSpPr>
            <p:spPr>
              <a:xfrm>
                <a:off x="367856" y="5134594"/>
                <a:ext cx="5499098" cy="145967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92500" lnSpcReduction="20000"/>
              </a:bodyPr>
              <a:lstStyle/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ko-KR" altLang="en-US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  <a:cs typeface="+mj-cs"/>
                  </a:rPr>
                  <a:t>픽업과 동시에 고속도로 진입이 가능하도록</a:t>
                </a:r>
                <a:endParaRPr lang="en-US" altLang="ko-KR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cs typeface="+mj-cs"/>
                </a:endParaRP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ko-KR" altLang="en-US" sz="24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졸음쉼터 </a:t>
                </a:r>
                <a:r>
                  <a:rPr lang="ko-KR" altLang="en-US" sz="2400" b="1" dirty="0" err="1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출구쪽</a:t>
                </a:r>
                <a:r>
                  <a:rPr lang="ko-KR" altLang="en-US" sz="24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  <a:r>
                  <a:rPr lang="ko-KR" altLang="en-US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에 드라이브 스루 매장 설치</a:t>
                </a:r>
                <a:endParaRPr lang="en-US" altLang="ko-KR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altLang="ko-KR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ko-KR" altLang="en-US" sz="17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교통 흐름을 방해하지 않으면서 비대면 방식으로</a:t>
                </a:r>
                <a:endParaRPr lang="en-US" altLang="ko-KR" sz="17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  <a:p>
                <a:pPr algn="ctr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ko-KR" altLang="en-US" sz="1700" b="1" dirty="0">
                    <a:solidFill>
                      <a:schemeClr val="bg1"/>
                    </a:solidFill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다양한 식음료를 구매하고 차량 내에서 섭취 가능</a:t>
                </a:r>
                <a:endParaRPr lang="en-US" altLang="ko-KR" sz="1400" b="1" dirty="0">
                  <a:solidFill>
                    <a:schemeClr val="bg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74CDA1F-E284-DF40-98D5-00DD0126B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56" y="5134594"/>
                <a:ext cx="5499098" cy="1459674"/>
              </a:xfrm>
              <a:prstGeom prst="rect">
                <a:avLst/>
              </a:prstGeom>
              <a:blipFill>
                <a:blip r:embed="rId4"/>
                <a:stretch>
                  <a:fillRect t="-6034" b="-862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제목 1">
            <a:extLst>
              <a:ext uri="{FF2B5EF4-FFF2-40B4-BE49-F238E27FC236}">
                <a16:creationId xmlns:a16="http://schemas.microsoft.com/office/drawing/2014/main" id="{0087AA55-0540-2646-B937-F26C3874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205070"/>
            <a:ext cx="2939796" cy="782964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서비스 활용 방안</a:t>
            </a:r>
            <a:endParaRPr kumimoji="1" lang="ko-Kore-KR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4C52ACA3-9F64-4C44-BDCC-FF18C81FDA4C}"/>
              </a:ext>
            </a:extLst>
          </p:cNvPr>
          <p:cNvCxnSpPr>
            <a:cxnSpLocks/>
          </p:cNvCxnSpPr>
          <p:nvPr/>
        </p:nvCxnSpPr>
        <p:spPr>
          <a:xfrm flipH="1">
            <a:off x="1" y="805636"/>
            <a:ext cx="2937163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431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건물, 창문이(가) 표시된 사진&#10;&#10;자동 생성된 설명">
            <a:extLst>
              <a:ext uri="{FF2B5EF4-FFF2-40B4-BE49-F238E27FC236}">
                <a16:creationId xmlns:a16="http://schemas.microsoft.com/office/drawing/2014/main" id="{E1A11B61-BB23-6347-90AD-8E1E5DD795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b="4207"/>
          <a:stretch/>
        </p:blipFill>
        <p:spPr>
          <a:xfrm>
            <a:off x="0" y="-1"/>
            <a:ext cx="6764278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3D9F32-3804-A946-96F2-887BBFE9B7E7}"/>
              </a:ext>
            </a:extLst>
          </p:cNvPr>
          <p:cNvSpPr/>
          <p:nvPr/>
        </p:nvSpPr>
        <p:spPr>
          <a:xfrm>
            <a:off x="88900" y="101600"/>
            <a:ext cx="12001500" cy="665480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10E3E-8367-1248-8F42-2460722D5C3F}"/>
              </a:ext>
            </a:extLst>
          </p:cNvPr>
          <p:cNvSpPr txBox="1"/>
          <p:nvPr/>
        </p:nvSpPr>
        <p:spPr>
          <a:xfrm>
            <a:off x="844753" y="1656493"/>
            <a:ext cx="10502495" cy="452431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altLang="ko-KR" b="1" dirty="0">
              <a:solidFill>
                <a:schemeClr val="bg1"/>
              </a:solidFill>
            </a:endParaRPr>
          </a:p>
          <a:p>
            <a:pPr lvl="1"/>
            <a:r>
              <a:rPr lang="ko-KR" altLang="en-US" b="1" dirty="0">
                <a:solidFill>
                  <a:schemeClr val="accent4"/>
                </a:solidFill>
              </a:rPr>
              <a:t>*    </a:t>
            </a:r>
            <a:r>
              <a:rPr lang="ko-KR" altLang="en-US" b="1" dirty="0">
                <a:solidFill>
                  <a:schemeClr val="bg1"/>
                </a:solidFill>
              </a:rPr>
              <a:t>인접 휴게소 예상 위험도 알림 서비스</a:t>
            </a:r>
            <a:r>
              <a:rPr lang="ko-KR" altLang="en-US" dirty="0">
                <a:solidFill>
                  <a:schemeClr val="bg1"/>
                </a:solidFill>
              </a:rPr>
              <a:t>로 휴게소의 밀집 인원을 효과적으로 분산시킬 수 있음</a:t>
            </a:r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kumimoji="1"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b="1" dirty="0">
                <a:solidFill>
                  <a:schemeClr val="accent4"/>
                </a:solidFill>
              </a:rPr>
              <a:t>*    </a:t>
            </a:r>
            <a:r>
              <a:rPr kumimoji="1" lang="ko-KR" altLang="en-US" b="1" dirty="0">
                <a:solidFill>
                  <a:schemeClr val="bg1"/>
                </a:solidFill>
              </a:rPr>
              <a:t>사전 주문 및 결제 시스템</a:t>
            </a:r>
            <a:r>
              <a:rPr kumimoji="1" lang="ko-KR" altLang="en-US" dirty="0">
                <a:solidFill>
                  <a:schemeClr val="bg1"/>
                </a:solidFill>
              </a:rPr>
              <a:t>을 통한 대면 거래 최소화로 </a:t>
            </a:r>
            <a:r>
              <a:rPr kumimoji="1" lang="ko-Kore-KR" altLang="en-US" b="1" dirty="0">
                <a:solidFill>
                  <a:schemeClr val="bg1"/>
                </a:solidFill>
              </a:rPr>
              <a:t>불특정</a:t>
            </a:r>
            <a:r>
              <a:rPr kumimoji="1" lang="ko-KR" altLang="en-US" b="1" dirty="0">
                <a:solidFill>
                  <a:schemeClr val="bg1"/>
                </a:solidFill>
              </a:rPr>
              <a:t> 다수의 접촉 방지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pPr lvl="1"/>
            <a:endParaRPr kumimoji="1"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b="1" dirty="0">
                <a:solidFill>
                  <a:schemeClr val="accent4"/>
                </a:solidFill>
              </a:rPr>
              <a:t>*    </a:t>
            </a:r>
            <a:r>
              <a:rPr kumimoji="1" lang="ko-KR" altLang="en-US" dirty="0">
                <a:solidFill>
                  <a:schemeClr val="bg1"/>
                </a:solidFill>
              </a:rPr>
              <a:t>결제를 위한 대기시간을 단축시켜 </a:t>
            </a:r>
            <a:r>
              <a:rPr kumimoji="1" lang="ko-KR" altLang="en-US" b="1" dirty="0" err="1">
                <a:solidFill>
                  <a:schemeClr val="bg1"/>
                </a:solidFill>
              </a:rPr>
              <a:t>회전율</a:t>
            </a:r>
            <a:r>
              <a:rPr kumimoji="1" lang="ko-KR" altLang="en-US" dirty="0" err="1">
                <a:solidFill>
                  <a:schemeClr val="bg1"/>
                </a:solidFill>
              </a:rPr>
              <a:t>를</a:t>
            </a:r>
            <a:r>
              <a:rPr kumimoji="1" lang="ko-KR" altLang="en-US" dirty="0">
                <a:solidFill>
                  <a:schemeClr val="bg1"/>
                </a:solidFill>
              </a:rPr>
              <a:t> 높일 수 있음 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정체 최소화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</a:p>
          <a:p>
            <a:pPr lvl="1"/>
            <a:endParaRPr kumimoji="1"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b="1" dirty="0">
                <a:solidFill>
                  <a:schemeClr val="accent4"/>
                </a:solidFill>
              </a:rPr>
              <a:t>*    </a:t>
            </a:r>
            <a:r>
              <a:rPr kumimoji="1" lang="ko-KR" altLang="en-US" b="1" dirty="0">
                <a:solidFill>
                  <a:schemeClr val="bg1"/>
                </a:solidFill>
              </a:rPr>
              <a:t>비대면 방식</a:t>
            </a:r>
            <a:r>
              <a:rPr kumimoji="1" lang="ko-KR" altLang="en-US" dirty="0">
                <a:solidFill>
                  <a:schemeClr val="bg1"/>
                </a:solidFill>
              </a:rPr>
              <a:t>으로 다양한 식음료를 구매하고 </a:t>
            </a:r>
            <a:r>
              <a:rPr kumimoji="1" lang="ko-KR" altLang="en-US" b="1" dirty="0">
                <a:solidFill>
                  <a:schemeClr val="bg1"/>
                </a:solidFill>
              </a:rPr>
              <a:t>차량 내에서 섭취 가능</a:t>
            </a:r>
            <a:br>
              <a:rPr kumimoji="1" lang="en-US" altLang="ko-KR" b="1" dirty="0">
                <a:solidFill>
                  <a:schemeClr val="bg1"/>
                </a:solidFill>
              </a:rPr>
            </a:br>
            <a:r>
              <a:rPr kumimoji="1" lang="en-US" altLang="ko-KR" b="1" dirty="0">
                <a:solidFill>
                  <a:schemeClr val="bg1"/>
                </a:solidFill>
              </a:rPr>
              <a:t>      </a:t>
            </a:r>
            <a:r>
              <a:rPr kumimoji="1" lang="en-US" altLang="ko-KR" dirty="0">
                <a:solidFill>
                  <a:schemeClr val="bg1"/>
                </a:solidFill>
              </a:rPr>
              <a:t>(</a:t>
            </a:r>
            <a:r>
              <a:rPr kumimoji="1" lang="ko-KR" altLang="en-US" dirty="0">
                <a:solidFill>
                  <a:schemeClr val="bg1"/>
                </a:solidFill>
              </a:rPr>
              <a:t>코로나의 위험으로부터 안전한 식사 가능</a:t>
            </a:r>
            <a:r>
              <a:rPr kumimoji="1" lang="en-US" altLang="ko-KR" dirty="0">
                <a:solidFill>
                  <a:schemeClr val="bg1"/>
                </a:solidFill>
              </a:rPr>
              <a:t>)</a:t>
            </a:r>
          </a:p>
          <a:p>
            <a:pPr lvl="1"/>
            <a:endParaRPr kumimoji="1"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b="1" dirty="0">
                <a:solidFill>
                  <a:schemeClr val="accent4"/>
                </a:solidFill>
              </a:rPr>
              <a:t>*    </a:t>
            </a:r>
            <a:r>
              <a:rPr kumimoji="1" lang="ko-KR" altLang="en-US" dirty="0">
                <a:solidFill>
                  <a:schemeClr val="bg1"/>
                </a:solidFill>
              </a:rPr>
              <a:t>졸음 쉼터의 출구 쪽에 위치시켜 </a:t>
            </a:r>
            <a:r>
              <a:rPr kumimoji="1" lang="ko-KR" altLang="en-US" b="1" dirty="0">
                <a:solidFill>
                  <a:schemeClr val="bg1"/>
                </a:solidFill>
              </a:rPr>
              <a:t>교통흐름을 방해하지 않음</a:t>
            </a:r>
            <a:endParaRPr kumimoji="1" lang="en-US" altLang="ko-KR" b="1" dirty="0">
              <a:solidFill>
                <a:schemeClr val="bg1"/>
              </a:solidFill>
            </a:endParaRPr>
          </a:p>
          <a:p>
            <a:pPr lvl="1"/>
            <a:endParaRPr kumimoji="1" lang="en-US" altLang="ko-KR" dirty="0">
              <a:solidFill>
                <a:schemeClr val="bg1"/>
              </a:solidFill>
            </a:endParaRPr>
          </a:p>
          <a:p>
            <a:pPr lvl="1"/>
            <a:r>
              <a:rPr lang="ko-KR" altLang="en-US" b="1" dirty="0">
                <a:solidFill>
                  <a:schemeClr val="accent4"/>
                </a:solidFill>
              </a:rPr>
              <a:t>*    </a:t>
            </a:r>
            <a:r>
              <a:rPr lang="ko-KR" altLang="en-US" dirty="0">
                <a:solidFill>
                  <a:schemeClr val="bg1"/>
                </a:solidFill>
              </a:rPr>
              <a:t>드라이브 스루 휴게소의 형태로 </a:t>
            </a:r>
            <a:r>
              <a:rPr lang="en-US" altLang="ko-KR" b="1" dirty="0">
                <a:solidFill>
                  <a:schemeClr val="bg1"/>
                </a:solidFill>
              </a:rPr>
              <a:t>‘</a:t>
            </a:r>
            <a:r>
              <a:rPr kumimoji="1" lang="ko-KR" altLang="en-US" b="1" dirty="0" err="1">
                <a:solidFill>
                  <a:schemeClr val="bg1"/>
                </a:solidFill>
              </a:rPr>
              <a:t>푸드트럭</a:t>
            </a:r>
            <a:r>
              <a:rPr kumimoji="1" lang="en-US" altLang="ko-KR" b="1" dirty="0">
                <a:solidFill>
                  <a:schemeClr val="bg1"/>
                </a:solidFill>
              </a:rPr>
              <a:t>’</a:t>
            </a:r>
            <a:r>
              <a:rPr kumimoji="1" lang="ko-KR" altLang="en-US" dirty="0">
                <a:solidFill>
                  <a:schemeClr val="bg1"/>
                </a:solidFill>
              </a:rPr>
              <a:t>을 이용한다</a:t>
            </a:r>
            <a:r>
              <a:rPr kumimoji="1" lang="ko-KR" altLang="en-US" dirty="0">
                <a:solidFill>
                  <a:schemeClr val="bg1"/>
                </a:solidFill>
                <a:latin typeface="+mn-ea"/>
              </a:rPr>
              <a:t>면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기존 페스티벌 등에서 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en-US" altLang="ko-KR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비정기적으로 영업하던 </a:t>
            </a:r>
            <a:r>
              <a:rPr lang="ko-KR" altLang="en-US" b="1" dirty="0" err="1">
                <a:solidFill>
                  <a:schemeClr val="bg1"/>
                </a:solidFill>
                <a:latin typeface="+mn-ea"/>
              </a:rPr>
              <a:t>푸드트럭</a:t>
            </a:r>
            <a:r>
              <a:rPr lang="ko-KR" altLang="en-US" b="1" dirty="0">
                <a:solidFill>
                  <a:schemeClr val="bg1"/>
                </a:solidFill>
                <a:latin typeface="+mn-ea"/>
              </a:rPr>
              <a:t> 자영업자들에게 영업기회 제공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이라는 </a:t>
            </a:r>
            <a:br>
              <a:rPr lang="en-US" altLang="ko-KR" dirty="0">
                <a:solidFill>
                  <a:schemeClr val="bg1"/>
                </a:solidFill>
                <a:latin typeface="+mn-ea"/>
              </a:rPr>
            </a:br>
            <a:r>
              <a:rPr lang="en-US" altLang="ko-KR" dirty="0">
                <a:solidFill>
                  <a:schemeClr val="bg1"/>
                </a:solidFill>
                <a:latin typeface="+mn-ea"/>
              </a:rPr>
              <a:t>    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사회</a:t>
            </a:r>
            <a:r>
              <a:rPr lang="en-US" altLang="ko-KR" dirty="0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경제적 측면에서의 효과 또한 기대할 수 있음</a:t>
            </a:r>
            <a:endParaRPr kumimoji="1" lang="en-US" altLang="ko-KR" dirty="0">
              <a:solidFill>
                <a:schemeClr val="bg1"/>
              </a:solidFill>
              <a:latin typeface="+mn-ea"/>
            </a:endParaRPr>
          </a:p>
          <a:p>
            <a:endParaRPr kumimoji="1" lang="en-US" altLang="ko-KR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54CE8C-E5B3-2842-A4E1-78EF519399C3}"/>
              </a:ext>
            </a:extLst>
          </p:cNvPr>
          <p:cNvGrpSpPr/>
          <p:nvPr/>
        </p:nvGrpSpPr>
        <p:grpSpPr>
          <a:xfrm>
            <a:off x="844752" y="939800"/>
            <a:ext cx="10502495" cy="716693"/>
            <a:chOff x="917496" y="1066588"/>
            <a:chExt cx="10338590" cy="133165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E099EE-8BD1-8D48-8893-B1335C450C25}"/>
                </a:ext>
              </a:extLst>
            </p:cNvPr>
            <p:cNvSpPr/>
            <p:nvPr/>
          </p:nvSpPr>
          <p:spPr>
            <a:xfrm>
              <a:off x="917496" y="1693701"/>
              <a:ext cx="10338590" cy="704538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00CFE79B-463C-8041-8EE7-7EED8A40E356}"/>
                </a:ext>
              </a:extLst>
            </p:cNvPr>
            <p:cNvSpPr/>
            <p:nvPr/>
          </p:nvSpPr>
          <p:spPr>
            <a:xfrm>
              <a:off x="917497" y="1066588"/>
              <a:ext cx="10338589" cy="1314929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ore-KR" altLang="en-US" sz="32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기 대 효 과</a:t>
              </a:r>
              <a:endParaRPr lang="en-US" altLang="ko-KR" sz="3200" dirty="0">
                <a:solidFill>
                  <a:srgbClr val="2626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001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건물, 창문이(가) 표시된 사진&#10;&#10;자동 생성된 설명">
            <a:extLst>
              <a:ext uri="{FF2B5EF4-FFF2-40B4-BE49-F238E27FC236}">
                <a16:creationId xmlns:a16="http://schemas.microsoft.com/office/drawing/2014/main" id="{E1A11B61-BB23-6347-90AD-8E1E5DD795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b="4207"/>
          <a:stretch/>
        </p:blipFill>
        <p:spPr>
          <a:xfrm>
            <a:off x="0" y="-1"/>
            <a:ext cx="6764278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A3D9F32-3804-A946-96F2-887BBFE9B7E7}"/>
              </a:ext>
            </a:extLst>
          </p:cNvPr>
          <p:cNvSpPr/>
          <p:nvPr/>
        </p:nvSpPr>
        <p:spPr>
          <a:xfrm>
            <a:off x="88900" y="101600"/>
            <a:ext cx="12001500" cy="665480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10E3E-8367-1248-8F42-2460722D5C3F}"/>
              </a:ext>
            </a:extLst>
          </p:cNvPr>
          <p:cNvSpPr txBox="1"/>
          <p:nvPr/>
        </p:nvSpPr>
        <p:spPr>
          <a:xfrm>
            <a:off x="844753" y="1656493"/>
            <a:ext cx="10502495" cy="4586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4"/>
            </a:solidFill>
          </a:ln>
        </p:spPr>
        <p:txBody>
          <a:bodyPr wrap="square" bIns="46800" rtlCol="0">
            <a:spAutoFit/>
          </a:bodyPr>
          <a:lstStyle/>
          <a:p>
            <a:pPr lvl="1"/>
            <a:endParaRPr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1"/>
            <a:r>
              <a:rPr lang="ko-KR" altLang="en-US" b="1" dirty="0">
                <a:solidFill>
                  <a:schemeClr val="accent4"/>
                </a:solidFill>
              </a:rPr>
              <a:t>*    </a:t>
            </a:r>
            <a:r>
              <a:rPr lang="ko-KR" altLang="en-US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졸음쉼터</a:t>
            </a:r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휴게소 이용객 중 화장실 이용 인원을 분산시키지 못함</a:t>
            </a:r>
            <a:endParaRPr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8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2"/>
            <a:r>
              <a:rPr lang="en-US" altLang="ko-KR" sz="1600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본 분석의 취지는 휴게소 내 코로나 확산 방지이므로 화장실 이용 인원보다는 </a:t>
            </a:r>
            <a:b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식당에서 마스크를 쓰지 않고 식사를 하는 인원에 대한 분산이 훨씬 중요함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b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따라서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화장실 사용을 원하는 경우 기존 휴게소를 이용하되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식음료 섭취는 드라이브 스루 휴게소를 </a:t>
            </a:r>
            <a:b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이용한다면 휴게소 코로나 확산 위험은 현저히 줄어들 것임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lvl="1"/>
            <a:endParaRPr kumimoji="1" lang="en-US" altLang="ko-KR" sz="1600" dirty="0">
              <a:solidFill>
                <a:schemeClr val="bg1"/>
              </a:solidFill>
            </a:endParaRPr>
          </a:p>
          <a:p>
            <a:pPr lvl="1"/>
            <a:r>
              <a:rPr lang="ko-KR" altLang="en-US" b="1" dirty="0">
                <a:solidFill>
                  <a:schemeClr val="accent4"/>
                </a:solidFill>
              </a:rPr>
              <a:t>*     </a:t>
            </a:r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23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 </a:t>
            </a:r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45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분에서 익일 </a:t>
            </a:r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00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 </a:t>
            </a:r>
            <a:r>
              <a:rPr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00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분으로 넘어가는 시간대에 대한 밀도교통량을 계산할 수 없었음</a:t>
            </a:r>
            <a:endParaRPr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8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2"/>
            <a:r>
              <a:rPr lang="en-US" altLang="ko-KR" sz="1600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DSRC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수집 단위 문제로 해당 시간대에 고속도로를 이용하는 차량들을 계산할 수 없었으나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b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연휴 기간 휴게소 내 코로나 확산을 최소화하고자 하는 본 분석의 목표 큰 영향을 주지 않는다고 판단함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endParaRPr kumimoji="1" lang="en-US" altLang="ko-KR" sz="1600" b="1" dirty="0">
              <a:solidFill>
                <a:schemeClr val="bg1"/>
              </a:solidFill>
            </a:endParaRPr>
          </a:p>
          <a:p>
            <a:pPr lvl="1"/>
            <a:endParaRPr kumimoji="1" lang="en-US" altLang="ko-KR" sz="1600" dirty="0">
              <a:solidFill>
                <a:schemeClr val="bg1"/>
              </a:solidFill>
            </a:endParaRPr>
          </a:p>
          <a:p>
            <a:pPr lvl="1"/>
            <a:r>
              <a:rPr lang="ko-KR" altLang="en-US" b="1" dirty="0">
                <a:solidFill>
                  <a:schemeClr val="accent4"/>
                </a:solidFill>
              </a:rPr>
              <a:t>*     </a:t>
            </a:r>
            <a:r>
              <a:rPr lang="ko-KR" altLang="en-US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하행 차량만을 대상으로 분석을 진행함</a:t>
            </a:r>
            <a:endParaRPr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8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lvl="2"/>
            <a:r>
              <a:rPr lang="en-US" altLang="ko-KR" sz="1600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  <a:sym typeface="Wingdings" panose="05000000000000000000" pitchFamily="2" charset="2"/>
              </a:rPr>
              <a:t></a:t>
            </a:r>
            <a:r>
              <a:rPr lang="en-US" altLang="ko-KR" sz="1600" b="1" dirty="0">
                <a:latin typeface="Nanum Gothic" panose="020D0604000000000000" pitchFamily="34" charset="-127"/>
                <a:ea typeface="Nanum Gothic" panose="020D0604000000000000" pitchFamily="34" charset="-127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연휴 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일차인 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2020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년 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월 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6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일 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DSRC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데이터가 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15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시까지만 존재해 연휴 첫 </a:t>
            </a:r>
            <a:r>
              <a:rPr lang="ko-KR" altLang="en-US" sz="1600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이틀만을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대상으로 귀성길 </a:t>
            </a:r>
            <a:b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차량에 대해 분석함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하지만 상행 차량도 분석 대상으로 추가한다면 보다 풍부한 분석 결과가 도출될 </a:t>
            </a:r>
            <a:b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것으로 기대됨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더불어 경부선 이외의 고속도로 구간에 대한 추가적인 분석을 진행한다면 좋을 것임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.</a:t>
            </a:r>
            <a:br>
              <a:rPr kumimoji="1" lang="en-US" altLang="ko-KR" sz="11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endParaRPr kumimoji="1" lang="en-US" altLang="ko-KR" sz="16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654CE8C-E5B3-2842-A4E1-78EF519399C3}"/>
              </a:ext>
            </a:extLst>
          </p:cNvPr>
          <p:cNvGrpSpPr/>
          <p:nvPr/>
        </p:nvGrpSpPr>
        <p:grpSpPr>
          <a:xfrm>
            <a:off x="844752" y="939800"/>
            <a:ext cx="10502495" cy="716693"/>
            <a:chOff x="917496" y="1066588"/>
            <a:chExt cx="10338590" cy="133165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CE099EE-8BD1-8D48-8893-B1335C450C25}"/>
                </a:ext>
              </a:extLst>
            </p:cNvPr>
            <p:cNvSpPr/>
            <p:nvPr/>
          </p:nvSpPr>
          <p:spPr>
            <a:xfrm>
              <a:off x="917496" y="1693701"/>
              <a:ext cx="10338590" cy="704538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3" name="모서리가 둥근 직사각형 10">
              <a:extLst>
                <a:ext uri="{FF2B5EF4-FFF2-40B4-BE49-F238E27FC236}">
                  <a16:creationId xmlns:a16="http://schemas.microsoft.com/office/drawing/2014/main" id="{00CFE79B-463C-8041-8EE7-7EED8A40E356}"/>
                </a:ext>
              </a:extLst>
            </p:cNvPr>
            <p:cNvSpPr/>
            <p:nvPr/>
          </p:nvSpPr>
          <p:spPr>
            <a:xfrm>
              <a:off x="917497" y="1066588"/>
              <a:ext cx="10338589" cy="1314929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ore-KR" altLang="en-US" sz="32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한 계 점  및  제 언</a:t>
              </a:r>
              <a:endParaRPr lang="en-US" altLang="ko-KR" sz="3200" dirty="0">
                <a:solidFill>
                  <a:srgbClr val="2626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134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DCE3D68-088E-C345-96A3-86FEA7B6FCE0}"/>
              </a:ext>
            </a:extLst>
          </p:cNvPr>
          <p:cNvSpPr/>
          <p:nvPr/>
        </p:nvSpPr>
        <p:spPr>
          <a:xfrm>
            <a:off x="1306011" y="2453567"/>
            <a:ext cx="9795786" cy="70453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5C3B9F9-082A-F14B-88D3-B86DFC9F2835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C43FF09-6E8A-5241-8047-06DD52FA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205070"/>
            <a:ext cx="1623060" cy="782964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 배경</a:t>
            </a:r>
            <a:r>
              <a:rPr kumimoji="1" lang="en-US" altLang="ko-KR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F12F43EC-C045-C04E-B64A-D94D02194BEB}"/>
              </a:ext>
            </a:extLst>
          </p:cNvPr>
          <p:cNvCxnSpPr>
            <a:cxnSpLocks/>
          </p:cNvCxnSpPr>
          <p:nvPr/>
        </p:nvCxnSpPr>
        <p:spPr>
          <a:xfrm flipH="1">
            <a:off x="0" y="805636"/>
            <a:ext cx="1828800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A1E812-6FE8-4048-BFAA-D9F6628E674B}"/>
              </a:ext>
            </a:extLst>
          </p:cNvPr>
          <p:cNvGrpSpPr/>
          <p:nvPr/>
        </p:nvGrpSpPr>
        <p:grpSpPr>
          <a:xfrm>
            <a:off x="8183562" y="3443453"/>
            <a:ext cx="2888255" cy="2792988"/>
            <a:chOff x="8652651" y="3258305"/>
            <a:chExt cx="2888255" cy="2792988"/>
          </a:xfrm>
        </p:grpSpPr>
        <p:sp>
          <p:nvSpPr>
            <p:cNvPr id="12" name="눈물 방울 11">
              <a:extLst>
                <a:ext uri="{FF2B5EF4-FFF2-40B4-BE49-F238E27FC236}">
                  <a16:creationId xmlns:a16="http://schemas.microsoft.com/office/drawing/2014/main" id="{FEB7E5B2-0F57-A646-B32B-56963222AE00}"/>
                </a:ext>
              </a:extLst>
            </p:cNvPr>
            <p:cNvSpPr/>
            <p:nvPr/>
          </p:nvSpPr>
          <p:spPr>
            <a:xfrm rot="16200000">
              <a:off x="8700285" y="3210671"/>
              <a:ext cx="2792988" cy="2888255"/>
            </a:xfrm>
            <a:prstGeom prst="teardrop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9BC6C0-8FF7-5543-A369-7614E09E89ED}"/>
                </a:ext>
              </a:extLst>
            </p:cNvPr>
            <p:cNvSpPr txBox="1"/>
            <p:nvPr/>
          </p:nvSpPr>
          <p:spPr>
            <a:xfrm>
              <a:off x="8920816" y="4100800"/>
              <a:ext cx="235192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i="1" dirty="0">
                  <a:solidFill>
                    <a:schemeClr val="accent4"/>
                  </a:solidFill>
                </a:rPr>
                <a:t>“</a:t>
              </a:r>
              <a:r>
                <a:rPr lang="ko-KR" altLang="en-US" sz="3200" b="1" i="1" dirty="0">
                  <a:solidFill>
                    <a:schemeClr val="accent4"/>
                  </a:solidFill>
                </a:rPr>
                <a:t> </a:t>
              </a:r>
              <a:r>
                <a:rPr lang="en-US" altLang="ko-KR" sz="3200" b="1" i="1" dirty="0">
                  <a:solidFill>
                    <a:schemeClr val="accent4"/>
                  </a:solidFill>
                </a:rPr>
                <a:t>3</a:t>
              </a:r>
              <a:r>
                <a:rPr lang="ko-KR" altLang="en-US" sz="3200" b="1" i="1" dirty="0">
                  <a:solidFill>
                    <a:schemeClr val="accent4"/>
                  </a:solidFill>
                </a:rPr>
                <a:t>밀</a:t>
              </a:r>
              <a:r>
                <a:rPr lang="en-US" altLang="ko-KR" sz="3200" b="1" i="1" dirty="0">
                  <a:solidFill>
                    <a:schemeClr val="accent4"/>
                  </a:solidFill>
                </a:rPr>
                <a:t> </a:t>
              </a:r>
              <a:r>
                <a:rPr lang="ko-KR" altLang="en-US" sz="3200" b="1" i="1" dirty="0">
                  <a:solidFill>
                    <a:schemeClr val="accent4"/>
                  </a:solidFill>
                </a:rPr>
                <a:t>조건  </a:t>
              </a:r>
              <a:r>
                <a:rPr lang="en-US" altLang="ko-KR" sz="3200" b="1" i="1" dirty="0">
                  <a:solidFill>
                    <a:schemeClr val="accent4"/>
                  </a:solidFill>
                </a:rPr>
                <a:t>”</a:t>
              </a:r>
              <a:endParaRPr kumimoji="1" lang="en-US" altLang="ko-KR" sz="3200" i="1" dirty="0">
                <a:solidFill>
                  <a:schemeClr val="accent4"/>
                </a:solidFill>
              </a:endParaRPr>
            </a:p>
            <a:p>
              <a:pPr algn="ctr"/>
              <a:endParaRPr lang="en-US" altLang="ko-KR" sz="1000" b="1" dirty="0">
                <a:solidFill>
                  <a:schemeClr val="accent4"/>
                </a:solidFill>
              </a:endParaRPr>
            </a:p>
            <a:p>
              <a:r>
                <a:rPr lang="ko-KR" altLang="en-US" sz="2400" b="1" dirty="0">
                  <a:solidFill>
                    <a:schemeClr val="accent4"/>
                  </a:solidFill>
                </a:rPr>
                <a:t>밀폐</a:t>
              </a:r>
              <a:r>
                <a:rPr lang="en-US" altLang="ko-KR" sz="2400" b="1" dirty="0">
                  <a:solidFill>
                    <a:schemeClr val="accent4"/>
                  </a:solidFill>
                </a:rPr>
                <a:t>·</a:t>
              </a:r>
              <a:r>
                <a:rPr lang="ko-KR" altLang="en-US" sz="2400" b="1" dirty="0">
                  <a:solidFill>
                    <a:schemeClr val="accent4"/>
                  </a:solidFill>
                </a:rPr>
                <a:t>밀접</a:t>
              </a:r>
              <a:r>
                <a:rPr lang="en-US" altLang="ko-KR" sz="2400" b="1" dirty="0">
                  <a:solidFill>
                    <a:schemeClr val="accent4"/>
                  </a:solidFill>
                </a:rPr>
                <a:t>·</a:t>
              </a:r>
              <a:r>
                <a:rPr lang="ko-KR" altLang="en-US" sz="2400" b="1" dirty="0">
                  <a:solidFill>
                    <a:schemeClr val="accent4"/>
                  </a:solidFill>
                </a:rPr>
                <a:t>밀집</a:t>
              </a:r>
              <a:endParaRPr lang="en-US" altLang="ko-KR" sz="2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406272B-8D95-2A43-B121-393F43D9A9F5}"/>
              </a:ext>
            </a:extLst>
          </p:cNvPr>
          <p:cNvGrpSpPr/>
          <p:nvPr/>
        </p:nvGrpSpPr>
        <p:grpSpPr>
          <a:xfrm>
            <a:off x="1302770" y="1077974"/>
            <a:ext cx="9799028" cy="2080131"/>
            <a:chOff x="1302770" y="1112021"/>
            <a:chExt cx="9828826" cy="2080131"/>
          </a:xfrm>
        </p:grpSpPr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8095B5C5-D7F0-924F-9909-F47B9DCB0859}"/>
                </a:ext>
              </a:extLst>
            </p:cNvPr>
            <p:cNvSpPr/>
            <p:nvPr/>
          </p:nvSpPr>
          <p:spPr>
            <a:xfrm>
              <a:off x="1302770" y="1112021"/>
              <a:ext cx="9828826" cy="2080131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600" dirty="0">
                <a:solidFill>
                  <a:schemeClr val="tx1"/>
                </a:solidFill>
              </a:endParaRP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38B50237-C661-4747-AD66-53F2CEF65243}"/>
                </a:ext>
              </a:extLst>
            </p:cNvPr>
            <p:cNvSpPr/>
            <p:nvPr/>
          </p:nvSpPr>
          <p:spPr>
            <a:xfrm>
              <a:off x="3431705" y="1290033"/>
              <a:ext cx="7699890" cy="1787104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* 고속도로 휴게소</a:t>
              </a:r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는 </a:t>
              </a:r>
              <a:r>
                <a:rPr lang="ko-KR" altLang="en-US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밀폐</a:t>
              </a:r>
              <a:r>
                <a:rPr lang="en-US" altLang="ko-KR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·</a:t>
              </a:r>
              <a:r>
                <a:rPr lang="ko-KR" altLang="en-US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밀접</a:t>
              </a:r>
              <a:r>
                <a:rPr lang="en-US" altLang="ko-KR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·</a:t>
              </a:r>
              <a:r>
                <a:rPr lang="ko-KR" altLang="en-US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밀집의 </a:t>
              </a:r>
              <a:r>
                <a:rPr lang="en-US" altLang="ko-KR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"3</a:t>
              </a:r>
              <a:r>
                <a:rPr lang="ko-KR" altLang="en-US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밀 조건</a:t>
              </a:r>
              <a:r>
                <a:rPr lang="en-US" altLang="ko-KR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”</a:t>
              </a:r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을  만족</a:t>
              </a:r>
              <a:endParaRPr lang="en-US" altLang="ko-KR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sym typeface="Wingdings" panose="05000000000000000000" pitchFamily="2" charset="2"/>
                </a:rPr>
                <a:t>    </a:t>
              </a:r>
              <a:r>
                <a:rPr lang="en-US" altLang="ko-KR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sym typeface="Wingdings" panose="05000000000000000000" pitchFamily="2" charset="2"/>
                </a:rPr>
                <a:t></a:t>
              </a:r>
              <a:r>
                <a:rPr lang="en-US" altLang="ko-KR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코로나</a:t>
              </a:r>
              <a:r>
                <a:rPr lang="en-US" altLang="ko-KR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19 </a:t>
              </a:r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바이러스 확산 위험 높음</a:t>
              </a:r>
              <a:endParaRPr lang="en-US" altLang="ko-KR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endPara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*</a:t>
              </a:r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특히</a:t>
              </a:r>
              <a:r>
                <a:rPr lang="en-US" altLang="ko-KR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, </a:t>
              </a:r>
              <a:r>
                <a:rPr lang="ko-KR" altLang="en-US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설날 ∙ 추석과 같은 명절 연휴</a:t>
              </a:r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에는 짧은 기간 내 수많은 사람들이 지역간 이동</a:t>
              </a:r>
              <a:endParaRPr lang="en-US" altLang="ko-KR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endParaRPr lang="en-US" altLang="ko-KR" sz="11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r>
                <a:rPr lang="ko-KR" altLang="en-US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*</a:t>
              </a:r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3</a:t>
              </a:r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밀 조건과 더불어 </a:t>
              </a:r>
              <a:r>
                <a:rPr lang="ko-KR" altLang="en-US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전국 각지의 사람들이 모였다 흩어지는 특성</a:t>
              </a:r>
              <a:br>
                <a:rPr lang="en-US" altLang="ko-KR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</a:br>
              <a:r>
                <a:rPr lang="ko-KR" altLang="en-US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   </a:t>
              </a:r>
              <a:r>
                <a:rPr lang="en-US" altLang="ko-KR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  <a:sym typeface="Wingdings" panose="05000000000000000000" pitchFamily="2" charset="2"/>
                </a:rPr>
                <a:t> </a:t>
              </a:r>
              <a:r>
                <a:rPr lang="ko-KR" altLang="en-US" sz="1600" dirty="0" err="1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확진자가</a:t>
              </a:r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1</a:t>
              </a:r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명이라도 다녀가면 </a:t>
              </a:r>
              <a:r>
                <a:rPr lang="ko-KR" altLang="en-US" sz="16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전국적인 역학조사</a:t>
              </a:r>
              <a:r>
                <a:rPr lang="ko-KR" altLang="en-US" sz="16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가 불가피하다고 함</a:t>
              </a:r>
              <a:endParaRPr lang="en-US" altLang="ko-KR" sz="16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4EE1101B-3589-E244-9616-0DBF93F78049}"/>
                </a:ext>
              </a:extLst>
            </p:cNvPr>
            <p:cNvSpPr/>
            <p:nvPr/>
          </p:nvSpPr>
          <p:spPr>
            <a:xfrm>
              <a:off x="1474823" y="1290033"/>
              <a:ext cx="1898055" cy="1691162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r>
                <a:rPr lang="ko-KR" altLang="en-US" sz="30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고속도로</a:t>
              </a:r>
              <a:endParaRPr lang="en-US" altLang="ko-KR" sz="30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dist"/>
              <a:endParaRPr lang="en-US" altLang="ko-KR" sz="1000" b="1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  <a:p>
              <a:pPr algn="dist"/>
              <a:r>
                <a:rPr lang="ko-KR" altLang="en-US" sz="3000" b="1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휴게소</a:t>
              </a:r>
              <a:endParaRPr lang="en-US" altLang="ko-KR" sz="3000" dirty="0">
                <a:solidFill>
                  <a:schemeClr val="tx1"/>
                </a:solidFill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pic>
        <p:nvPicPr>
          <p:cNvPr id="10" name="그림 9" descr="남자, 테이블이(가) 표시된 사진&#10;&#10;자동 생성된 설명">
            <a:extLst>
              <a:ext uri="{FF2B5EF4-FFF2-40B4-BE49-F238E27FC236}">
                <a16:creationId xmlns:a16="http://schemas.microsoft.com/office/drawing/2014/main" id="{FA243FDD-906B-ED4C-A354-94239F22B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97"/>
          <a:stretch/>
        </p:blipFill>
        <p:spPr>
          <a:xfrm>
            <a:off x="1309254" y="3242973"/>
            <a:ext cx="6605016" cy="3209885"/>
          </a:xfrm>
          <a:prstGeom prst="rect">
            <a:avLst/>
          </a:prstGeom>
          <a:ln w="12700">
            <a:solidFill>
              <a:schemeClr val="accent4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E690D7E-649A-4210-B1DA-4D4773F72239}"/>
              </a:ext>
            </a:extLst>
          </p:cNvPr>
          <p:cNvSpPr/>
          <p:nvPr/>
        </p:nvSpPr>
        <p:spPr>
          <a:xfrm>
            <a:off x="5940760" y="5798603"/>
            <a:ext cx="849784" cy="209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653DCE-DCB3-49E5-86AE-62A341BBCC33}"/>
              </a:ext>
            </a:extLst>
          </p:cNvPr>
          <p:cNvSpPr/>
          <p:nvPr/>
        </p:nvSpPr>
        <p:spPr>
          <a:xfrm>
            <a:off x="1384850" y="6007798"/>
            <a:ext cx="1699120" cy="209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229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CE7BDCAA-AAC7-1C42-85D8-9086EF493374}"/>
              </a:ext>
            </a:extLst>
          </p:cNvPr>
          <p:cNvSpPr/>
          <p:nvPr/>
        </p:nvSpPr>
        <p:spPr>
          <a:xfrm>
            <a:off x="88900" y="101600"/>
            <a:ext cx="12001500" cy="665480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E10DD3D-8F06-4C1C-A4F4-1FE962F2F312}"/>
              </a:ext>
            </a:extLst>
          </p:cNvPr>
          <p:cNvSpPr txBox="1">
            <a:spLocks/>
          </p:cNvSpPr>
          <p:nvPr/>
        </p:nvSpPr>
        <p:spPr>
          <a:xfrm>
            <a:off x="205740" y="205070"/>
            <a:ext cx="2939796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참고 문헌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6" name="직선 연결선[R] 12">
            <a:extLst>
              <a:ext uri="{FF2B5EF4-FFF2-40B4-BE49-F238E27FC236}">
                <a16:creationId xmlns:a16="http://schemas.microsoft.com/office/drawing/2014/main" id="{62E749B1-20D1-47BC-9980-328E29327FEF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18668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CD7C1B83-24F1-4996-83C5-FA10E932FB0F}"/>
              </a:ext>
            </a:extLst>
          </p:cNvPr>
          <p:cNvSpPr/>
          <p:nvPr/>
        </p:nvSpPr>
        <p:spPr>
          <a:xfrm>
            <a:off x="1238251" y="1091504"/>
            <a:ext cx="10582911" cy="3465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*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DSRC 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활용방법 참고자료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-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한국도로교통공사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_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차량 통행경로 분석체계 및 활용 고도화 방안 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(2018)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차량 경로 데이터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휴게소 체류시간</a:t>
            </a:r>
            <a:r>
              <a:rPr lang="en-US" altLang="ko-KR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밀도 교통량 데이터 구축 과정에서 참고</a:t>
            </a:r>
            <a:endParaRPr lang="en-US" altLang="ko-KR" sz="16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endParaRPr lang="ko-KR" altLang="en-US" sz="10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*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lang="ko-KR" altLang="en-US" sz="16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방대환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이영인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장현호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한동희 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(2018) </a:t>
            </a:r>
            <a:r>
              <a:rPr lang="ko-KR" altLang="en-US" sz="16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차량궤적자료를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활용한 통행행태 기반 고속도로 휴게소 이용 확률 모형개발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b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한국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ITS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학회논문지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17:4, 63-75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휴게소 이용차량 판별 과정에서 참고</a:t>
            </a:r>
            <a:endParaRPr lang="en-US" altLang="ko-KR" sz="16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endParaRPr lang="ko-KR" altLang="en-US" sz="1000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accent4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*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김해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이환필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권철우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박성호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박상민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윤일수 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(2018) 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유동인구 빅데이터 기반 고속도로 휴게소 혼잡지표 개발 연구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</a:t>
            </a:r>
            <a:b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</a:b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한국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ITS</a:t>
            </a:r>
            <a:r>
              <a:rPr lang="ko-KR" altLang="en-US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학회논문지</a:t>
            </a:r>
            <a:r>
              <a:rPr lang="en-US" altLang="ko-KR" sz="16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, 17:4, 99-111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ko-KR" altLang="en-US" sz="1600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휴게소 밀집도 산정 과정에서 참고</a:t>
            </a:r>
            <a:endParaRPr lang="ko-KR" altLang="en-US" sz="1600" b="0" i="0" dirty="0">
              <a:solidFill>
                <a:schemeClr val="bg1"/>
              </a:solidFill>
              <a:effectLst/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755CFA2D-0429-4458-B754-9E59A2F640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22"/>
          <a:stretch/>
        </p:blipFill>
        <p:spPr bwMode="auto">
          <a:xfrm>
            <a:off x="2340828" y="5727500"/>
            <a:ext cx="2285444" cy="662165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7A71F415-EF51-5544-B682-BF8C8680246D}"/>
              </a:ext>
            </a:extLst>
          </p:cNvPr>
          <p:cNvSpPr txBox="1">
            <a:spLocks/>
          </p:cNvSpPr>
          <p:nvPr/>
        </p:nvSpPr>
        <p:spPr>
          <a:xfrm>
            <a:off x="205740" y="4944536"/>
            <a:ext cx="2939796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 툴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6" name="직선 연결선[R] 12">
            <a:extLst>
              <a:ext uri="{FF2B5EF4-FFF2-40B4-BE49-F238E27FC236}">
                <a16:creationId xmlns:a16="http://schemas.microsoft.com/office/drawing/2014/main" id="{E24AE452-EA50-924A-866A-673C760C1D63}"/>
              </a:ext>
            </a:extLst>
          </p:cNvPr>
          <p:cNvCxnSpPr>
            <a:cxnSpLocks/>
          </p:cNvCxnSpPr>
          <p:nvPr/>
        </p:nvCxnSpPr>
        <p:spPr>
          <a:xfrm flipH="1">
            <a:off x="2" y="5545102"/>
            <a:ext cx="18668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106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704121F-224E-7A49-8FBB-7C5AE7D80C48}"/>
              </a:ext>
            </a:extLst>
          </p:cNvPr>
          <p:cNvSpPr txBox="1">
            <a:spLocks/>
          </p:cNvSpPr>
          <p:nvPr/>
        </p:nvSpPr>
        <p:spPr>
          <a:xfrm>
            <a:off x="205740" y="205070"/>
            <a:ext cx="2939796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분석 목적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81921F-3733-466E-9B4B-4E94BA5064A1}"/>
              </a:ext>
            </a:extLst>
          </p:cNvPr>
          <p:cNvSpPr/>
          <p:nvPr/>
        </p:nvSpPr>
        <p:spPr>
          <a:xfrm>
            <a:off x="1613808" y="2216292"/>
            <a:ext cx="8964384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휴게소의 밀집도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실시간 모니터링 및 예측하여</a:t>
            </a:r>
            <a:endParaRPr lang="en-US" altLang="ko-KR" sz="28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    인원을 효과적으로 분산</a:t>
            </a:r>
            <a:r>
              <a:rPr lang="ko-KR" altLang="en-US" sz="28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시키자</a:t>
            </a:r>
            <a:endParaRPr lang="ko-KR" altLang="en-US" sz="28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" name="그래픽 13" descr="닫힌 따옴표">
            <a:extLst>
              <a:ext uri="{FF2B5EF4-FFF2-40B4-BE49-F238E27FC236}">
                <a16:creationId xmlns:a16="http://schemas.microsoft.com/office/drawing/2014/main" id="{6217576D-0C10-F648-ADDA-25DA347F5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0334" y="3131927"/>
            <a:ext cx="914400" cy="914400"/>
          </a:xfrm>
          <a:prstGeom prst="rect">
            <a:avLst/>
          </a:prstGeom>
        </p:spPr>
      </p:pic>
      <p:pic>
        <p:nvPicPr>
          <p:cNvPr id="15" name="그래픽 14" descr="닫힌 따옴표">
            <a:extLst>
              <a:ext uri="{FF2B5EF4-FFF2-40B4-BE49-F238E27FC236}">
                <a16:creationId xmlns:a16="http://schemas.microsoft.com/office/drawing/2014/main" id="{6ECE06B8-8CA4-E749-A792-0275BC094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47266" y="2217527"/>
            <a:ext cx="914400" cy="914400"/>
          </a:xfrm>
          <a:prstGeom prst="rect">
            <a:avLst/>
          </a:prstGeom>
        </p:spPr>
      </p:pic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B3256A2-3325-864D-92D6-8ED65AEA0604}"/>
              </a:ext>
            </a:extLst>
          </p:cNvPr>
          <p:cNvCxnSpPr>
            <a:cxnSpLocks/>
          </p:cNvCxnSpPr>
          <p:nvPr/>
        </p:nvCxnSpPr>
        <p:spPr>
          <a:xfrm flipH="1">
            <a:off x="0" y="805636"/>
            <a:ext cx="1828800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570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42F8CFA-BB00-4A6D-8E01-1D7E018AA14C}"/>
              </a:ext>
            </a:extLst>
          </p:cNvPr>
          <p:cNvSpPr txBox="1"/>
          <p:nvPr/>
        </p:nvSpPr>
        <p:spPr>
          <a:xfrm>
            <a:off x="926705" y="2005229"/>
            <a:ext cx="10338590" cy="28315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고속도로 이용 차량의 탑승자에게 특정 휴게소의 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후 밀집 위험도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사전에 예측하여</a:t>
            </a:r>
            <a:b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알려주고</a:t>
            </a:r>
            <a: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해당 휴게소의 예측 위험도가 높을 경우 근처 드라이브 스루 휴게소 이용을</a:t>
            </a:r>
            <a:b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추천하는 시스템을 제안한다</a:t>
            </a:r>
            <a: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0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코로나</a:t>
            </a:r>
            <a: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19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확산 위험 측면에서</a:t>
            </a:r>
            <a: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밀집도는 곧 위험도</a:t>
            </a:r>
            <a:b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en-US" altLang="ko-KR" sz="2000" dirty="0">
                <a:solidFill>
                  <a:schemeClr val="accent4"/>
                </a:solidFill>
                <a:sym typeface="Wingdings" panose="05000000000000000000" pitchFamily="2" charset="2"/>
              </a:rPr>
              <a:t></a:t>
            </a:r>
            <a:r>
              <a:rPr lang="en-US" altLang="ko-KR" sz="2000" dirty="0">
                <a:sym typeface="Wingdings" panose="05000000000000000000" pitchFamily="2" charset="2"/>
              </a:rPr>
              <a:t> </a:t>
            </a:r>
            <a:r>
              <a:rPr lang="ko-KR" altLang="en-US" sz="2000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연속값인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밀집도를 </a:t>
            </a:r>
            <a:r>
              <a:rPr lang="ko-KR" altLang="en-US" sz="20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“코로나 확산 위험도</a:t>
            </a:r>
            <a:r>
              <a:rPr lang="en-US" altLang="ko-KR" sz="200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라는 범주형 지표로 대응시켜 </a:t>
            </a:r>
            <a:b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1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2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</a:t>
            </a:r>
            <a:r>
              <a:rPr lang="en-US" altLang="ko-KR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단계로 나누어 표시</a:t>
            </a:r>
            <a:endParaRPr lang="en-US" altLang="ko-KR" sz="2000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kumimoji="1"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704121F-224E-7A49-8FBB-7C5AE7D80C48}"/>
              </a:ext>
            </a:extLst>
          </p:cNvPr>
          <p:cNvSpPr txBox="1">
            <a:spLocks/>
          </p:cNvSpPr>
          <p:nvPr/>
        </p:nvSpPr>
        <p:spPr>
          <a:xfrm>
            <a:off x="205740" y="205070"/>
            <a:ext cx="2939796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아이디어 도출</a:t>
            </a:r>
            <a:r>
              <a:rPr kumimoji="1" lang="en-US" altLang="ko-KR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681921F-3733-466E-9B4B-4E94BA5064A1}"/>
              </a:ext>
            </a:extLst>
          </p:cNvPr>
          <p:cNvSpPr/>
          <p:nvPr/>
        </p:nvSpPr>
        <p:spPr>
          <a:xfrm>
            <a:off x="926703" y="1333237"/>
            <a:ext cx="10338590" cy="5001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accent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200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목적 </a:t>
            </a:r>
            <a:r>
              <a:rPr lang="en-US" altLang="ko-KR" sz="20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휴게소의 밀집도를 실시간 모니터링 및 예측하여</a:t>
            </a:r>
            <a:r>
              <a:rPr lang="en-US" altLang="ko-KR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b="1" dirty="0">
                <a:solidFill>
                  <a:srgbClr val="FFC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인원을 효과적으로 분산</a:t>
            </a:r>
            <a:endParaRPr lang="ko-KR" altLang="en-US" sz="2000" dirty="0">
              <a:solidFill>
                <a:srgbClr val="FFC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0A17802-0562-F546-8685-48F669623061}"/>
              </a:ext>
            </a:extLst>
          </p:cNvPr>
          <p:cNvGrpSpPr/>
          <p:nvPr/>
        </p:nvGrpSpPr>
        <p:grpSpPr>
          <a:xfrm>
            <a:off x="926705" y="4836773"/>
            <a:ext cx="10338590" cy="958295"/>
            <a:chOff x="917496" y="5229783"/>
            <a:chExt cx="10338590" cy="95829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2A5F0CE-1318-944C-AAB4-05EC6E2B52FD}"/>
                </a:ext>
              </a:extLst>
            </p:cNvPr>
            <p:cNvSpPr/>
            <p:nvPr/>
          </p:nvSpPr>
          <p:spPr>
            <a:xfrm>
              <a:off x="917496" y="5229783"/>
              <a:ext cx="10338590" cy="704538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2" name="모서리가 둥근 직사각형 10">
              <a:extLst>
                <a:ext uri="{FF2B5EF4-FFF2-40B4-BE49-F238E27FC236}">
                  <a16:creationId xmlns:a16="http://schemas.microsoft.com/office/drawing/2014/main" id="{302BB5CF-9F69-4829-8294-73E14887BFC8}"/>
                </a:ext>
              </a:extLst>
            </p:cNvPr>
            <p:cNvSpPr/>
            <p:nvPr/>
          </p:nvSpPr>
          <p:spPr>
            <a:xfrm>
              <a:off x="917497" y="5229783"/>
              <a:ext cx="10338589" cy="958295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특정 휴게소의 </a:t>
              </a:r>
              <a:r>
                <a:rPr lang="en-US" altLang="ko-KR" sz="24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"15</a:t>
              </a:r>
              <a:r>
                <a:rPr lang="ko-KR" altLang="en-US" sz="24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분 후 코로나 확산 위험도</a:t>
              </a:r>
              <a:r>
                <a:rPr lang="en-US" altLang="ko-KR" sz="24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"</a:t>
              </a:r>
              <a:r>
                <a:rPr lang="ko-KR" altLang="en-US" sz="24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예측</a:t>
              </a:r>
              <a:r>
                <a:rPr lang="ko-KR" altLang="en-US" sz="2400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하는 문제로 정의</a:t>
              </a:r>
              <a:endParaRPr lang="en-US" altLang="ko-KR" sz="2400" dirty="0">
                <a:solidFill>
                  <a:srgbClr val="2626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D5F8D98E-69D0-3E4C-BA39-BDF87837A49D}"/>
              </a:ext>
            </a:extLst>
          </p:cNvPr>
          <p:cNvCxnSpPr>
            <a:cxnSpLocks/>
          </p:cNvCxnSpPr>
          <p:nvPr/>
        </p:nvCxnSpPr>
        <p:spPr>
          <a:xfrm flipH="1">
            <a:off x="0" y="805636"/>
            <a:ext cx="2400300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9DD458-ACD8-FA45-A0E1-20A63EE3A658}"/>
              </a:ext>
            </a:extLst>
          </p:cNvPr>
          <p:cNvSpPr/>
          <p:nvPr/>
        </p:nvSpPr>
        <p:spPr>
          <a:xfrm flipV="1">
            <a:off x="926704" y="1311281"/>
            <a:ext cx="10338590" cy="704538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</p:spTree>
    <p:extLst>
      <p:ext uri="{BB962C8B-B14F-4D97-AF65-F5344CB8AC3E}">
        <p14:creationId xmlns:p14="http://schemas.microsoft.com/office/powerpoint/2010/main" val="474324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5C3B9F9-082A-F14B-88D3-B86DFC9F2835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DC43FF09-6E8A-5241-8047-06DD52FA5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" y="205070"/>
            <a:ext cx="2939796" cy="782964"/>
          </a:xfrm>
        </p:spPr>
        <p:txBody>
          <a:bodyPr>
            <a:norm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활용 데이터</a:t>
            </a:r>
            <a:r>
              <a:rPr kumimoji="1" lang="en-US" altLang="ko-KR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2031BD-31C4-4D60-85BB-46C13941433E}"/>
              </a:ext>
            </a:extLst>
          </p:cNvPr>
          <p:cNvSpPr txBox="1"/>
          <p:nvPr/>
        </p:nvSpPr>
        <p:spPr>
          <a:xfrm>
            <a:off x="3595028" y="180862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sz="140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40" name="표 5">
            <a:extLst>
              <a:ext uri="{FF2B5EF4-FFF2-40B4-BE49-F238E27FC236}">
                <a16:creationId xmlns:a16="http://schemas.microsoft.com/office/drawing/2014/main" id="{2A63FE56-88E5-4B61-8E54-C72921A7CC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5635388"/>
              </p:ext>
            </p:extLst>
          </p:nvPr>
        </p:nvGraphicFramePr>
        <p:xfrm>
          <a:off x="276838" y="1082578"/>
          <a:ext cx="11643918" cy="3595955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670469">
                  <a:extLst>
                    <a:ext uri="{9D8B030D-6E8A-4147-A177-3AD203B41FA5}">
                      <a16:colId xmlns:a16="http://schemas.microsoft.com/office/drawing/2014/main" val="1681493823"/>
                    </a:ext>
                  </a:extLst>
                </a:gridCol>
                <a:gridCol w="2733965">
                  <a:extLst>
                    <a:ext uri="{9D8B030D-6E8A-4147-A177-3AD203B41FA5}">
                      <a16:colId xmlns:a16="http://schemas.microsoft.com/office/drawing/2014/main" val="1069542587"/>
                    </a:ext>
                  </a:extLst>
                </a:gridCol>
                <a:gridCol w="6239484">
                  <a:extLst>
                    <a:ext uri="{9D8B030D-6E8A-4147-A177-3AD203B41FA5}">
                      <a16:colId xmlns:a16="http://schemas.microsoft.com/office/drawing/2014/main" val="2683132742"/>
                    </a:ext>
                  </a:extLst>
                </a:gridCol>
              </a:tblGrid>
              <a:tr h="44641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262626"/>
                          </a:solidFill>
                        </a:rPr>
                        <a:t>데이터 출처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262626"/>
                          </a:solidFill>
                        </a:rPr>
                        <a:t>데이터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rgbClr val="262626"/>
                          </a:solidFill>
                        </a:rPr>
                        <a:t>데이터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5569987"/>
                  </a:ext>
                </a:extLst>
              </a:tr>
              <a:tr h="746213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정부상징 부처명_16040911" panose="02020503020101020101" pitchFamily="18" charset="-127"/>
                        <a:ea typeface="정부상징 부처명_16040911" panose="0202050302010102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DSRC 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</a:t>
                      </a:r>
                      <a:endParaRPr lang="en-US" altLang="ko-KR" sz="16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차량의 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OBU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단말기와 고속도로 노변기지국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(RSE)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간의 통신정보 데이터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1665446"/>
                  </a:ext>
                </a:extLst>
              </a:tr>
              <a:tr h="9808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전국 휴게소 정보 표준 데이터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전국 휴게소정보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휴게소종류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휴게소운영시작시각 등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제공 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471680"/>
                  </a:ext>
                </a:extLst>
              </a:tr>
              <a:tr h="804180">
                <a:tc>
                  <a:txBody>
                    <a:bodyPr/>
                    <a:lstStyle/>
                    <a:p>
                      <a:pPr algn="ctr" latinLnBrk="1"/>
                      <a:endParaRPr lang="ko-KR" altLang="en-US" sz="2000">
                        <a:solidFill>
                          <a:schemeClr val="tx1"/>
                        </a:solidFill>
                        <a:latin typeface="정부상징 부처명_16040911" panose="02020503020101020101" pitchFamily="18" charset="-127"/>
                        <a:ea typeface="정부상징 부처명_16040911" panose="02020503020101020101" pitchFamily="18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휴게소 주차장 현황</a:t>
                      </a:r>
                      <a:br>
                        <a:rPr lang="en-US" altLang="ko-KR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한국도로공사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kumimoji="1" lang="ko-Kore-KR" altLang="en-US" sz="16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휴게소별 이용 가능한 주차장 차량 대수 현황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소형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014036"/>
                  </a:ext>
                </a:extLst>
              </a:tr>
              <a:tr h="61830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정부상징 부처명_16040911" panose="02020503020101020101" pitchFamily="18" charset="-127"/>
                        <a:ea typeface="정부상징 부처명_16040911" panose="020205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공사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사고정보</a:t>
                      </a:r>
                      <a:endParaRPr kumimoji="1" lang="ko-Kore-KR" altLang="en-US" sz="16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고속도로 및 국도 실시간 사고정보를 제공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477283"/>
                  </a:ext>
                </a:extLst>
              </a:tr>
            </a:tbl>
          </a:graphicData>
        </a:graphic>
      </p:graphicFrame>
      <p:pic>
        <p:nvPicPr>
          <p:cNvPr id="41" name="Picture 4">
            <a:extLst>
              <a:ext uri="{FF2B5EF4-FFF2-40B4-BE49-F238E27FC236}">
                <a16:creationId xmlns:a16="http://schemas.microsoft.com/office/drawing/2014/main" id="{18B81EEA-CEA4-4673-A14C-387A0A0B7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86" y="1897828"/>
            <a:ext cx="2071685" cy="105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그림 41" descr="그리기이(가) 표시된 사진&#10;&#10;자동 생성된 설명">
            <a:extLst>
              <a:ext uri="{FF2B5EF4-FFF2-40B4-BE49-F238E27FC236}">
                <a16:creationId xmlns:a16="http://schemas.microsoft.com/office/drawing/2014/main" id="{D1E504E3-4E47-45C8-BDB5-0616C4BCB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2" y="3308150"/>
            <a:ext cx="2674660" cy="70017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0B6E3E2-72A3-44A7-A633-7541FD4B0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30" y="4175158"/>
            <a:ext cx="2617874" cy="397433"/>
          </a:xfrm>
          <a:prstGeom prst="rect">
            <a:avLst/>
          </a:prstGeom>
        </p:spPr>
      </p:pic>
      <p:graphicFrame>
        <p:nvGraphicFramePr>
          <p:cNvPr id="14" name="표 5">
            <a:extLst>
              <a:ext uri="{FF2B5EF4-FFF2-40B4-BE49-F238E27FC236}">
                <a16:creationId xmlns:a16="http://schemas.microsoft.com/office/drawing/2014/main" id="{C5850070-AA97-D74E-9C8E-74EFC8E29E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158042"/>
              </p:ext>
            </p:extLst>
          </p:nvPr>
        </p:nvGraphicFramePr>
        <p:xfrm>
          <a:off x="308930" y="7137502"/>
          <a:ext cx="11643918" cy="804180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670469">
                  <a:extLst>
                    <a:ext uri="{9D8B030D-6E8A-4147-A177-3AD203B41FA5}">
                      <a16:colId xmlns:a16="http://schemas.microsoft.com/office/drawing/2014/main" val="1681493823"/>
                    </a:ext>
                  </a:extLst>
                </a:gridCol>
                <a:gridCol w="2733965">
                  <a:extLst>
                    <a:ext uri="{9D8B030D-6E8A-4147-A177-3AD203B41FA5}">
                      <a16:colId xmlns:a16="http://schemas.microsoft.com/office/drawing/2014/main" val="1069542587"/>
                    </a:ext>
                  </a:extLst>
                </a:gridCol>
                <a:gridCol w="6239484">
                  <a:extLst>
                    <a:ext uri="{9D8B030D-6E8A-4147-A177-3AD203B41FA5}">
                      <a16:colId xmlns:a16="http://schemas.microsoft.com/office/drawing/2014/main" val="2683132742"/>
                    </a:ext>
                  </a:extLst>
                </a:gridCol>
              </a:tblGrid>
              <a:tr h="8041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정부상징 부처명_16040911" panose="02020503020101020101" pitchFamily="18" charset="-127"/>
                          <a:ea typeface="정부상징 부처명_16040911" panose="02020503020101020101" pitchFamily="18" charset="-127"/>
                        </a:rPr>
                        <a:t>분석 범위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휴게소 주차장 현황</a:t>
                      </a:r>
                      <a:br>
                        <a:rPr lang="en-US" altLang="ko-KR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한국도로공사</a:t>
                      </a: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kumimoji="1" lang="ko-Kore-KR" altLang="en-US" sz="1600" b="1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휴게소별 이용 가능한 주차장 차량 대수 현황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합계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소형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대형</a:t>
                      </a:r>
                      <a:r>
                        <a:rPr lang="en-US" altLang="ko-KR" sz="1600" dirty="0">
                          <a:solidFill>
                            <a:schemeClr val="bg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0014036"/>
                  </a:ext>
                </a:extLst>
              </a:tr>
            </a:tbl>
          </a:graphicData>
        </a:graphic>
      </p:graphicFrame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B5AA6CAF-585D-D242-AC71-94DD62FA0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292783"/>
              </p:ext>
            </p:extLst>
          </p:nvPr>
        </p:nvGraphicFramePr>
        <p:xfrm>
          <a:off x="314524" y="5034234"/>
          <a:ext cx="11638324" cy="1018129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53528">
                  <a:extLst>
                    <a:ext uri="{9D8B030D-6E8A-4147-A177-3AD203B41FA5}">
                      <a16:colId xmlns:a16="http://schemas.microsoft.com/office/drawing/2014/main" val="3439537200"/>
                    </a:ext>
                  </a:extLst>
                </a:gridCol>
                <a:gridCol w="8984796">
                  <a:extLst>
                    <a:ext uri="{9D8B030D-6E8A-4147-A177-3AD203B41FA5}">
                      <a16:colId xmlns:a16="http://schemas.microsoft.com/office/drawing/2014/main" val="3195837212"/>
                    </a:ext>
                  </a:extLst>
                </a:gridCol>
              </a:tblGrid>
              <a:tr h="101812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20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분석 범위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800" dirty="0">
                          <a:solidFill>
                            <a:schemeClr val="accent4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*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 2019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년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, 2020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년 각각의 설연휴 첫째 날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lang="ko-KR" altLang="en-US" sz="1800" b="1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∙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둘째 날 </a:t>
                      </a:r>
                      <a:endParaRPr lang="en-US" altLang="ko-KR" sz="1800" dirty="0">
                        <a:solidFill>
                          <a:schemeClr val="bg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  <a:p>
                      <a:endParaRPr lang="en-US" altLang="ko-KR" sz="1000" dirty="0">
                        <a:solidFill>
                          <a:schemeClr val="bg1"/>
                        </a:solidFill>
                        <a:latin typeface="Nanum Gothic" panose="020D0604000000000000" pitchFamily="34" charset="-127"/>
                        <a:ea typeface="Nanum Gothic" panose="020D0604000000000000" pitchFamily="34" charset="-127"/>
                      </a:endParaRPr>
                    </a:p>
                    <a:p>
                      <a:r>
                        <a:rPr lang="ko-KR" altLang="en-US" sz="1800" dirty="0">
                          <a:solidFill>
                            <a:schemeClr val="accent4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*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 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  <a:latin typeface="Nanum Gothic" panose="020D0604000000000000" pitchFamily="34" charset="-127"/>
                          <a:ea typeface="Nanum Gothic" panose="020D0604000000000000" pitchFamily="34" charset="-127"/>
                        </a:rPr>
                        <a:t>경부고속도로에 위치한 부산방향 휴게소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061613"/>
                  </a:ext>
                </a:extLst>
              </a:tr>
            </a:tbl>
          </a:graphicData>
        </a:graphic>
      </p:graphicFrame>
      <p:cxnSp>
        <p:nvCxnSpPr>
          <p:cNvPr id="16" name="직선 연결선[R] 15">
            <a:extLst>
              <a:ext uri="{FF2B5EF4-FFF2-40B4-BE49-F238E27FC236}">
                <a16:creationId xmlns:a16="http://schemas.microsoft.com/office/drawing/2014/main" id="{37A13766-8679-474F-BA79-B631734AE6C9}"/>
              </a:ext>
            </a:extLst>
          </p:cNvPr>
          <p:cNvCxnSpPr>
            <a:cxnSpLocks/>
          </p:cNvCxnSpPr>
          <p:nvPr/>
        </p:nvCxnSpPr>
        <p:spPr>
          <a:xfrm flipH="1">
            <a:off x="0" y="805636"/>
            <a:ext cx="2120900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093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>
            <a:extLst>
              <a:ext uri="{FF2B5EF4-FFF2-40B4-BE49-F238E27FC236}">
                <a16:creationId xmlns:a16="http://schemas.microsoft.com/office/drawing/2014/main" id="{47B7E006-79A9-154F-B9A3-368742B6F90F}"/>
              </a:ext>
            </a:extLst>
          </p:cNvPr>
          <p:cNvSpPr/>
          <p:nvPr/>
        </p:nvSpPr>
        <p:spPr>
          <a:xfrm>
            <a:off x="2208551" y="2640632"/>
            <a:ext cx="7774898" cy="2560955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704121F-224E-7A49-8FBB-7C5AE7D80C48}"/>
              </a:ext>
            </a:extLst>
          </p:cNvPr>
          <p:cNvSpPr txBox="1">
            <a:spLocks/>
          </p:cNvSpPr>
          <p:nvPr/>
        </p:nvSpPr>
        <p:spPr>
          <a:xfrm>
            <a:off x="205740" y="205070"/>
            <a:ext cx="2939796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주요 전처리 과정</a:t>
            </a:r>
            <a:r>
              <a:rPr kumimoji="1" lang="en-US" altLang="ko-KR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  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13606E70-A351-2943-9141-04EB2CB97E75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27558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B87A20B-435F-4E1F-8DBC-B90897DEC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740" t="-11091" r="-1021" b="-5470"/>
          <a:stretch/>
        </p:blipFill>
        <p:spPr>
          <a:xfrm>
            <a:off x="3532682" y="2916699"/>
            <a:ext cx="5126636" cy="1663908"/>
          </a:xfrm>
          <a:prstGeom prst="rect">
            <a:avLst/>
          </a:prstGeom>
        </p:spPr>
      </p:pic>
      <p:grpSp>
        <p:nvGrpSpPr>
          <p:cNvPr id="74" name="그룹 73">
            <a:extLst>
              <a:ext uri="{FF2B5EF4-FFF2-40B4-BE49-F238E27FC236}">
                <a16:creationId xmlns:a16="http://schemas.microsoft.com/office/drawing/2014/main" id="{0D3B9315-AE30-484D-93A3-BAB731DF2D6A}"/>
              </a:ext>
            </a:extLst>
          </p:cNvPr>
          <p:cNvGrpSpPr/>
          <p:nvPr/>
        </p:nvGrpSpPr>
        <p:grpSpPr>
          <a:xfrm>
            <a:off x="2208551" y="1571690"/>
            <a:ext cx="7774898" cy="1068942"/>
            <a:chOff x="1459043" y="1571690"/>
            <a:chExt cx="9273914" cy="106894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3706B53D-BEF9-F94E-A34A-6BD7EAF64F90}"/>
                </a:ext>
              </a:extLst>
            </p:cNvPr>
            <p:cNvSpPr/>
            <p:nvPr/>
          </p:nvSpPr>
          <p:spPr>
            <a:xfrm>
              <a:off x="1459043" y="2005652"/>
              <a:ext cx="9273914" cy="634980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2" name="모서리가 둥근 직사각형 10">
              <a:extLst>
                <a:ext uri="{FF2B5EF4-FFF2-40B4-BE49-F238E27FC236}">
                  <a16:creationId xmlns:a16="http://schemas.microsoft.com/office/drawing/2014/main" id="{E50C4791-307C-DD40-A079-3A2859B61180}"/>
                </a:ext>
              </a:extLst>
            </p:cNvPr>
            <p:cNvSpPr/>
            <p:nvPr/>
          </p:nvSpPr>
          <p:spPr>
            <a:xfrm>
              <a:off x="1459044" y="1571690"/>
              <a:ext cx="9273913" cy="1028848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ore-KR" altLang="en-US" sz="24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타겟 변수 생성</a:t>
              </a:r>
              <a:r>
                <a:rPr lang="en-US" altLang="ko-Kore-KR" sz="24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:   </a:t>
              </a:r>
              <a:r>
                <a:rPr lang="ko-Kore-KR" altLang="en-US" sz="24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휴게소 밀집도 계산</a:t>
              </a:r>
              <a:endParaRPr lang="en-US" altLang="ko-KR" sz="2400" dirty="0">
                <a:solidFill>
                  <a:srgbClr val="2626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200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3DAFCE59-2303-A648-9EF1-D91113A3C342}"/>
              </a:ext>
            </a:extLst>
          </p:cNvPr>
          <p:cNvSpPr/>
          <p:nvPr/>
        </p:nvSpPr>
        <p:spPr>
          <a:xfrm>
            <a:off x="560454" y="1570202"/>
            <a:ext cx="11071092" cy="493552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704121F-224E-7A49-8FBB-7C5AE7D80C48}"/>
              </a:ext>
            </a:extLst>
          </p:cNvPr>
          <p:cNvSpPr txBox="1">
            <a:spLocks/>
          </p:cNvSpPr>
          <p:nvPr/>
        </p:nvSpPr>
        <p:spPr>
          <a:xfrm>
            <a:off x="205740" y="205070"/>
            <a:ext cx="2939796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주요 </a:t>
            </a:r>
            <a:r>
              <a:rPr kumimoji="1" lang="ko-KR" altLang="en-US" sz="24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전처리</a:t>
            </a:r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과정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EF7E3A-7152-DD4D-A5CE-29E7FBBFE551}"/>
              </a:ext>
            </a:extLst>
          </p:cNvPr>
          <p:cNvGrpSpPr/>
          <p:nvPr/>
        </p:nvGrpSpPr>
        <p:grpSpPr>
          <a:xfrm>
            <a:off x="560454" y="1054449"/>
            <a:ext cx="11071092" cy="524753"/>
            <a:chOff x="917496" y="1423222"/>
            <a:chExt cx="10338590" cy="9750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4C30D3F-82E2-B14B-AD36-FF16A0323D91}"/>
                </a:ext>
              </a:extLst>
            </p:cNvPr>
            <p:cNvSpPr/>
            <p:nvPr/>
          </p:nvSpPr>
          <p:spPr>
            <a:xfrm>
              <a:off x="917496" y="1693701"/>
              <a:ext cx="10338590" cy="704538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모서리가 둥근 직사각형 10">
              <a:extLst>
                <a:ext uri="{FF2B5EF4-FFF2-40B4-BE49-F238E27FC236}">
                  <a16:creationId xmlns:a16="http://schemas.microsoft.com/office/drawing/2014/main" id="{8028F500-DCD0-044E-B640-E80FD8B38664}"/>
                </a:ext>
              </a:extLst>
            </p:cNvPr>
            <p:cNvSpPr/>
            <p:nvPr/>
          </p:nvSpPr>
          <p:spPr>
            <a:xfrm>
              <a:off x="917497" y="1423222"/>
              <a:ext cx="10338589" cy="958295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ore-KR" altLang="en-US" sz="20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타겟 변수 생성</a:t>
              </a:r>
              <a:r>
                <a:rPr lang="en-US" altLang="ko-Kore-KR" sz="20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:   </a:t>
              </a:r>
              <a:r>
                <a:rPr lang="ko-Kore-KR" altLang="en-US" sz="20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휴게소 밀집도 계산</a:t>
              </a:r>
              <a:endParaRPr lang="en-US" altLang="ko-KR" sz="2000" dirty="0">
                <a:solidFill>
                  <a:srgbClr val="2626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B87A20B-435F-4E1F-8DBC-B90897DEC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53"/>
          <a:stretch/>
        </p:blipFill>
        <p:spPr>
          <a:xfrm>
            <a:off x="1011008" y="1719992"/>
            <a:ext cx="4990496" cy="1427517"/>
          </a:xfrm>
          <a:prstGeom prst="rect">
            <a:avLst/>
          </a:prstGeom>
          <a:ln w="28575">
            <a:solidFill>
              <a:schemeClr val="accent4"/>
            </a:solidFill>
            <a:prstDash val="solid"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D20684-6BE6-419D-AEB5-71C41F258C71}"/>
              </a:ext>
            </a:extLst>
          </p:cNvPr>
          <p:cNvSpPr/>
          <p:nvPr/>
        </p:nvSpPr>
        <p:spPr>
          <a:xfrm>
            <a:off x="3503740" y="2515367"/>
            <a:ext cx="2170929" cy="41964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0BF7EB1-7A7C-447B-B357-91B36AC16743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 flipV="1">
            <a:off x="5674669" y="2725190"/>
            <a:ext cx="186459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sysDash"/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979530EA-DCC7-FE45-B9E3-9016B5735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005" b="4485"/>
          <a:stretch/>
        </p:blipFill>
        <p:spPr>
          <a:xfrm>
            <a:off x="7539268" y="2287344"/>
            <a:ext cx="3467034" cy="875692"/>
          </a:xfrm>
          <a:prstGeom prst="rect">
            <a:avLst/>
          </a:prstGeom>
          <a:ln w="28575">
            <a:solidFill>
              <a:schemeClr val="accent1"/>
            </a:solidFill>
            <a:prstDash val="sysDash"/>
          </a:ln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970AD823-E604-2D46-8CFE-1CC532E47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5" b="-1"/>
          <a:stretch/>
        </p:blipFill>
        <p:spPr bwMode="auto">
          <a:xfrm>
            <a:off x="8122610" y="3408250"/>
            <a:ext cx="2635716" cy="23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852C1A69-6C0C-2D44-93E0-5AAA284C0556}"/>
              </a:ext>
            </a:extLst>
          </p:cNvPr>
          <p:cNvGrpSpPr>
            <a:grpSpLocks noChangeAspect="1"/>
          </p:cNvGrpSpPr>
          <p:nvPr/>
        </p:nvGrpSpPr>
        <p:grpSpPr>
          <a:xfrm>
            <a:off x="1255846" y="3810454"/>
            <a:ext cx="6655932" cy="1776575"/>
            <a:chOff x="479627" y="2067175"/>
            <a:chExt cx="6925514" cy="184853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0791F7A-A4B1-2B42-BEA2-D886AB4BDBC5}"/>
                </a:ext>
              </a:extLst>
            </p:cNvPr>
            <p:cNvSpPr/>
            <p:nvPr/>
          </p:nvSpPr>
          <p:spPr>
            <a:xfrm>
              <a:off x="479627" y="2067175"/>
              <a:ext cx="6925514" cy="184853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01B1CD6-4741-BF40-A886-816DBBEFE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389" y="2132644"/>
              <a:ext cx="6667098" cy="698648"/>
            </a:xfrm>
            <a:prstGeom prst="rect">
              <a:avLst/>
            </a:prstGeom>
          </p:spPr>
        </p:pic>
        <p:pic>
          <p:nvPicPr>
            <p:cNvPr id="26" name="그림 25" descr="테이블, 쥐고있는, 목재의, 방이(가) 표시된 사진&#10;&#10;자동 생성된 설명">
              <a:extLst>
                <a:ext uri="{FF2B5EF4-FFF2-40B4-BE49-F238E27FC236}">
                  <a16:creationId xmlns:a16="http://schemas.microsoft.com/office/drawing/2014/main" id="{860C951F-D504-EE4F-A8C3-F1BBBE114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3389" y="2598831"/>
              <a:ext cx="5067739" cy="12650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92FFBC-F781-6F4A-8A34-037D795CA9A3}"/>
                  </a:ext>
                </a:extLst>
              </p:cNvPr>
              <p:cNvSpPr/>
              <p:nvPr/>
            </p:nvSpPr>
            <p:spPr>
              <a:xfrm>
                <a:off x="8029371" y="5568040"/>
                <a:ext cx="2950464" cy="7004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ore-KR" sz="1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2m </a:t>
                </a:r>
                <a:r>
                  <a:rPr lang="ko-KR" altLang="en-US" sz="1400" b="1" dirty="0" err="1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거리두기를</a:t>
                </a:r>
                <a:r>
                  <a:rPr lang="ko-KR" altLang="en-US" sz="1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했을 때 </a:t>
                </a:r>
                <a:br>
                  <a:rPr lang="en-US" altLang="ko-KR" sz="1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</a:br>
                <a:r>
                  <a:rPr lang="ko-KR" altLang="en-US" sz="1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한 명이 차지하는 면적은 약 </a:t>
                </a:r>
                <a:r>
                  <a:rPr lang="en-US" altLang="ko-KR" sz="1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3.14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ko-KR" altLang="en-US" sz="1400" b="1" dirty="0">
                    <a:latin typeface="Nanum Gothic" panose="020D0604000000000000" pitchFamily="34" charset="-127"/>
                    <a:ea typeface="Nanum Gothic" panose="020D0604000000000000" pitchFamily="34" charset="-127"/>
                  </a:rPr>
                  <a:t> </a:t>
                </a: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792FFBC-F781-6F4A-8A34-037D795CA9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371" y="5568040"/>
                <a:ext cx="2950464" cy="700448"/>
              </a:xfrm>
              <a:prstGeom prst="rect">
                <a:avLst/>
              </a:prstGeom>
              <a:blipFill>
                <a:blip r:embed="rId7"/>
                <a:stretch>
                  <a:fillRect l="-429" b="-8929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직사각형 44">
            <a:extLst>
              <a:ext uri="{FF2B5EF4-FFF2-40B4-BE49-F238E27FC236}">
                <a16:creationId xmlns:a16="http://schemas.microsoft.com/office/drawing/2014/main" id="{CC35EEF9-8252-D541-97E4-8758A1BE935D}"/>
              </a:ext>
            </a:extLst>
          </p:cNvPr>
          <p:cNvSpPr/>
          <p:nvPr/>
        </p:nvSpPr>
        <p:spPr>
          <a:xfrm>
            <a:off x="6026041" y="4574808"/>
            <a:ext cx="220301" cy="235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84A0ED2-D276-E048-8284-C842B784EF80}"/>
              </a:ext>
            </a:extLst>
          </p:cNvPr>
          <p:cNvSpPr/>
          <p:nvPr/>
        </p:nvSpPr>
        <p:spPr>
          <a:xfrm>
            <a:off x="1398950" y="4779889"/>
            <a:ext cx="2003813" cy="2499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[R] 16">
            <a:extLst>
              <a:ext uri="{FF2B5EF4-FFF2-40B4-BE49-F238E27FC236}">
                <a16:creationId xmlns:a16="http://schemas.microsoft.com/office/drawing/2014/main" id="{D01A63AD-7F0E-434F-BFFF-EE17515D88E8}"/>
              </a:ext>
            </a:extLst>
          </p:cNvPr>
          <p:cNvSpPr/>
          <p:nvPr/>
        </p:nvSpPr>
        <p:spPr>
          <a:xfrm>
            <a:off x="7468571" y="4235991"/>
            <a:ext cx="1017713" cy="668894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4AF6F2-CCD5-A54E-9B8B-5F80724B4F53}"/>
              </a:ext>
            </a:extLst>
          </p:cNvPr>
          <p:cNvSpPr/>
          <p:nvPr/>
        </p:nvSpPr>
        <p:spPr>
          <a:xfrm>
            <a:off x="9504603" y="2769761"/>
            <a:ext cx="1001133" cy="285560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7">
            <a:extLst>
              <a:ext uri="{FF2B5EF4-FFF2-40B4-BE49-F238E27FC236}">
                <a16:creationId xmlns:a16="http://schemas.microsoft.com/office/drawing/2014/main" id="{45EF0F08-5288-054D-BA46-D7C3D3B11840}"/>
              </a:ext>
            </a:extLst>
          </p:cNvPr>
          <p:cNvCxnSpPr>
            <a:cxnSpLocks/>
            <a:stCxn id="47" idx="3"/>
            <a:endCxn id="54" idx="3"/>
          </p:cNvCxnSpPr>
          <p:nvPr/>
        </p:nvCxnSpPr>
        <p:spPr>
          <a:xfrm>
            <a:off x="10505736" y="2912541"/>
            <a:ext cx="500566" cy="1945340"/>
          </a:xfrm>
          <a:prstGeom prst="bentConnector3">
            <a:avLst>
              <a:gd name="adj1" fmla="val 145668"/>
            </a:avLst>
          </a:prstGeom>
          <a:ln w="19050">
            <a:solidFill>
              <a:schemeClr val="tx2"/>
            </a:solidFill>
            <a:prstDash val="sysDash"/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9D20199-C94F-584B-A91F-4A5ABCF42E74}"/>
              </a:ext>
            </a:extLst>
          </p:cNvPr>
          <p:cNvSpPr/>
          <p:nvPr/>
        </p:nvSpPr>
        <p:spPr>
          <a:xfrm>
            <a:off x="1011008" y="3357333"/>
            <a:ext cx="9995294" cy="3001096"/>
          </a:xfrm>
          <a:prstGeom prst="rect">
            <a:avLst/>
          </a:prstGeom>
          <a:noFill/>
          <a:ln w="19050">
            <a:solidFill>
              <a:schemeClr val="tx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[R] 74">
            <a:extLst>
              <a:ext uri="{FF2B5EF4-FFF2-40B4-BE49-F238E27FC236}">
                <a16:creationId xmlns:a16="http://schemas.microsoft.com/office/drawing/2014/main" id="{B1AE6D4A-C59C-5B49-ABF7-7111A2809420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27558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2067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3BAA5C-F2EA-9C49-A308-F5364BE5B9EF}"/>
              </a:ext>
            </a:extLst>
          </p:cNvPr>
          <p:cNvSpPr/>
          <p:nvPr/>
        </p:nvSpPr>
        <p:spPr>
          <a:xfrm>
            <a:off x="560454" y="1570202"/>
            <a:ext cx="11071092" cy="4935529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6704121F-224E-7A49-8FBB-7C5AE7D80C48}"/>
              </a:ext>
            </a:extLst>
          </p:cNvPr>
          <p:cNvSpPr txBox="1">
            <a:spLocks/>
          </p:cNvSpPr>
          <p:nvPr/>
        </p:nvSpPr>
        <p:spPr>
          <a:xfrm>
            <a:off x="205740" y="205070"/>
            <a:ext cx="2939796" cy="7829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주요 </a:t>
            </a:r>
            <a:r>
              <a:rPr kumimoji="1" lang="ko-KR" altLang="en-US" sz="2400" b="1" dirty="0" err="1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전처리</a:t>
            </a:r>
            <a:r>
              <a:rPr kumimoji="1" lang="ko-KR" altLang="en-US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과정</a:t>
            </a:r>
            <a:endParaRPr kumimoji="1" lang="ko-Kore-KR" altLang="en-US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F0767C-6212-6F4E-8C59-384FB85461DB}"/>
              </a:ext>
            </a:extLst>
          </p:cNvPr>
          <p:cNvSpPr/>
          <p:nvPr/>
        </p:nvSpPr>
        <p:spPr>
          <a:xfrm>
            <a:off x="88900" y="88900"/>
            <a:ext cx="12014200" cy="66929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EF7E3A-7152-DD4D-A5CE-29E7FBBFE551}"/>
              </a:ext>
            </a:extLst>
          </p:cNvPr>
          <p:cNvGrpSpPr/>
          <p:nvPr/>
        </p:nvGrpSpPr>
        <p:grpSpPr>
          <a:xfrm>
            <a:off x="560454" y="1054449"/>
            <a:ext cx="11071092" cy="524753"/>
            <a:chOff x="917496" y="1423222"/>
            <a:chExt cx="10338590" cy="97501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4C30D3F-82E2-B14B-AD36-FF16A0323D91}"/>
                </a:ext>
              </a:extLst>
            </p:cNvPr>
            <p:cNvSpPr/>
            <p:nvPr/>
          </p:nvSpPr>
          <p:spPr>
            <a:xfrm>
              <a:off x="917496" y="1693701"/>
              <a:ext cx="10338590" cy="704538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모서리가 둥근 직사각형 10">
              <a:extLst>
                <a:ext uri="{FF2B5EF4-FFF2-40B4-BE49-F238E27FC236}">
                  <a16:creationId xmlns:a16="http://schemas.microsoft.com/office/drawing/2014/main" id="{8028F500-DCD0-044E-B640-E80FD8B38664}"/>
                </a:ext>
              </a:extLst>
            </p:cNvPr>
            <p:cNvSpPr/>
            <p:nvPr/>
          </p:nvSpPr>
          <p:spPr>
            <a:xfrm>
              <a:off x="917497" y="1423222"/>
              <a:ext cx="10338589" cy="958295"/>
            </a:xfrm>
            <a:prstGeom prst="roundRect">
              <a:avLst/>
            </a:prstGeom>
            <a:solidFill>
              <a:schemeClr val="accent4"/>
            </a:solidFill>
            <a:ln w="12700">
              <a:solidFill>
                <a:schemeClr val="accent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ore-KR" altLang="en-US" sz="20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타겟 변수 생성</a:t>
              </a:r>
              <a:r>
                <a:rPr lang="en-US" altLang="ko-Kore-KR" sz="20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 :   </a:t>
              </a:r>
              <a:r>
                <a:rPr lang="ko-Kore-KR" altLang="en-US" sz="2000" b="1" dirty="0">
                  <a:solidFill>
                    <a:srgbClr val="262626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rPr>
                <a:t>휴게소 밀집도 계산</a:t>
              </a:r>
              <a:endParaRPr lang="en-US" altLang="ko-KR" sz="2000" dirty="0">
                <a:solidFill>
                  <a:srgbClr val="262626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9B87A20B-435F-4E1F-8DBC-B90897DEC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53"/>
          <a:stretch/>
        </p:blipFill>
        <p:spPr>
          <a:xfrm>
            <a:off x="1105504" y="3262357"/>
            <a:ext cx="4990496" cy="1427517"/>
          </a:xfrm>
          <a:prstGeom prst="rect">
            <a:avLst/>
          </a:prstGeom>
          <a:ln w="28575">
            <a:solidFill>
              <a:schemeClr val="accent4"/>
            </a:solidFill>
            <a:prstDash val="solid"/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CD20684-6BE6-419D-AEB5-71C41F258C71}"/>
              </a:ext>
            </a:extLst>
          </p:cNvPr>
          <p:cNvSpPr/>
          <p:nvPr/>
        </p:nvSpPr>
        <p:spPr>
          <a:xfrm>
            <a:off x="3605339" y="3522715"/>
            <a:ext cx="2170929" cy="419647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E0BF7EB1-7A7C-447B-B357-91B36AC16743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776268" y="3044674"/>
            <a:ext cx="1565848" cy="687865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6"/>
            </a:solidFill>
            <a:prstDash val="sysDash"/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4AF6F2-CCD5-A54E-9B8B-5F80724B4F53}"/>
              </a:ext>
            </a:extLst>
          </p:cNvPr>
          <p:cNvSpPr/>
          <p:nvPr/>
        </p:nvSpPr>
        <p:spPr>
          <a:xfrm>
            <a:off x="3600752" y="4059939"/>
            <a:ext cx="2170929" cy="41964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연결선: 꺾임 7">
            <a:extLst>
              <a:ext uri="{FF2B5EF4-FFF2-40B4-BE49-F238E27FC236}">
                <a16:creationId xmlns:a16="http://schemas.microsoft.com/office/drawing/2014/main" id="{45EF0F08-5288-054D-BA46-D7C3D3B11840}"/>
              </a:ext>
            </a:extLst>
          </p:cNvPr>
          <p:cNvCxnSpPr>
            <a:cxnSpLocks/>
            <a:stCxn id="47" idx="3"/>
            <a:endCxn id="33" idx="1"/>
          </p:cNvCxnSpPr>
          <p:nvPr/>
        </p:nvCxnSpPr>
        <p:spPr>
          <a:xfrm>
            <a:off x="5771681" y="4269763"/>
            <a:ext cx="1570434" cy="69407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1"/>
            </a:solidFill>
            <a:prstDash val="sysDash"/>
            <a:headEnd type="arrow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401DD4D-4662-134C-850B-7D9D38A3D1F0}"/>
              </a:ext>
            </a:extLst>
          </p:cNvPr>
          <p:cNvSpPr txBox="1"/>
          <p:nvPr/>
        </p:nvSpPr>
        <p:spPr>
          <a:xfrm>
            <a:off x="7342116" y="2093475"/>
            <a:ext cx="3467034" cy="1902398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sysDash"/>
          </a:ln>
        </p:spPr>
        <p:txBody>
          <a:bodyPr wrap="square" lIns="324000" tIns="180000" bIns="180000" rtlCol="0" anchor="ctr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차량 경로 데이터 생성</a:t>
            </a:r>
            <a:endParaRPr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휴게소 이용 차량 판별</a:t>
            </a:r>
            <a:endParaRPr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AutoNum type="arabicPeriod"/>
            </a:pPr>
            <a:endParaRPr lang="en-US" altLang="ko-KR" sz="2000" b="1" dirty="0"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marL="342900" indent="-342900">
              <a:buAutoNum type="arabicPeriod"/>
            </a:pPr>
            <a:r>
              <a:rPr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휴게소 이용 인원 산출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DA3F2F7-693C-8844-8107-902500D362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2005" b="4485"/>
          <a:stretch/>
        </p:blipFill>
        <p:spPr>
          <a:xfrm>
            <a:off x="7342115" y="4525989"/>
            <a:ext cx="3467034" cy="875692"/>
          </a:xfrm>
          <a:prstGeom prst="rect">
            <a:avLst/>
          </a:prstGeom>
          <a:ln w="28575">
            <a:solidFill>
              <a:schemeClr val="accent1"/>
            </a:solidFill>
            <a:prstDash val="sysDash"/>
          </a:ln>
        </p:spPr>
      </p:pic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06AADEFF-12C9-C04D-9E2E-CE1CFADC4E14}"/>
              </a:ext>
            </a:extLst>
          </p:cNvPr>
          <p:cNvCxnSpPr>
            <a:cxnSpLocks/>
          </p:cNvCxnSpPr>
          <p:nvPr/>
        </p:nvCxnSpPr>
        <p:spPr>
          <a:xfrm flipH="1">
            <a:off x="2" y="805636"/>
            <a:ext cx="2755898" cy="0"/>
          </a:xfrm>
          <a:prstGeom prst="line">
            <a:avLst/>
          </a:prstGeom>
          <a:ln w="28575" cap="rnd">
            <a:solidFill>
              <a:schemeClr val="accent4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220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1368</Words>
  <Application>Microsoft Macintosh PowerPoint</Application>
  <PresentationFormat>와이드스크린</PresentationFormat>
  <Paragraphs>224</Paragraphs>
  <Slides>30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배달의민족 한나체 Pro</vt:lpstr>
      <vt:lpstr>정부상징 부처명_16040911</vt:lpstr>
      <vt:lpstr>맑은 고딕</vt:lpstr>
      <vt:lpstr>Nanum Gothic</vt:lpstr>
      <vt:lpstr>나눔고딕</vt:lpstr>
      <vt:lpstr>Arial</vt:lpstr>
      <vt:lpstr>Calibri</vt:lpstr>
      <vt:lpstr>Calibri Light</vt:lpstr>
      <vt:lpstr>Cambria Math</vt:lpstr>
      <vt:lpstr>Wingdings</vt:lpstr>
      <vt:lpstr>Office 테마</vt:lpstr>
      <vt:lpstr>PowerPoint 프레젠테이션</vt:lpstr>
      <vt:lpstr>목  차</vt:lpstr>
      <vt:lpstr>분석 배경   </vt:lpstr>
      <vt:lpstr>PowerPoint 프레젠테이션</vt:lpstr>
      <vt:lpstr>PowerPoint 프레젠테이션</vt:lpstr>
      <vt:lpstr>활용 데이터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서비스 활용 방안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서비스 활용 방안</vt:lpstr>
      <vt:lpstr>서비스 활용 방안</vt:lpstr>
      <vt:lpstr>서비스 활용 방안</vt:lpstr>
      <vt:lpstr>서비스 활용 방안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교통공모전 첨부 이미지 만들기</dc:title>
  <dc:creator>진은정(통계학과)</dc:creator>
  <cp:lastModifiedBy>진은정(통계학과)</cp:lastModifiedBy>
  <cp:revision>172</cp:revision>
  <dcterms:created xsi:type="dcterms:W3CDTF">2020-09-04T07:09:01Z</dcterms:created>
  <dcterms:modified xsi:type="dcterms:W3CDTF">2020-09-21T07:37:06Z</dcterms:modified>
</cp:coreProperties>
</file>